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7" r:id="rId1"/>
    <p:sldMasterId id="2147483688" r:id="rId2"/>
  </p:sldMasterIdLst>
  <p:notesMasterIdLst>
    <p:notesMasterId r:id="rId42"/>
  </p:notesMasterIdLst>
  <p:handoutMasterIdLst>
    <p:handoutMasterId r:id="rId43"/>
  </p:handoutMasterIdLst>
  <p:sldIdLst>
    <p:sldId id="279" r:id="rId3"/>
    <p:sldId id="322" r:id="rId4"/>
    <p:sldId id="361" r:id="rId5"/>
    <p:sldId id="280" r:id="rId6"/>
    <p:sldId id="332" r:id="rId7"/>
    <p:sldId id="333" r:id="rId8"/>
    <p:sldId id="360" r:id="rId9"/>
    <p:sldId id="295" r:id="rId10"/>
    <p:sldId id="326" r:id="rId11"/>
    <p:sldId id="349" r:id="rId12"/>
    <p:sldId id="282" r:id="rId13"/>
    <p:sldId id="329" r:id="rId14"/>
    <p:sldId id="369" r:id="rId15"/>
    <p:sldId id="330" r:id="rId16"/>
    <p:sldId id="334" r:id="rId17"/>
    <p:sldId id="336" r:id="rId18"/>
    <p:sldId id="338" r:id="rId19"/>
    <p:sldId id="293" r:id="rId20"/>
    <p:sldId id="291" r:id="rId21"/>
    <p:sldId id="339" r:id="rId22"/>
    <p:sldId id="345" r:id="rId23"/>
    <p:sldId id="340" r:id="rId24"/>
    <p:sldId id="341" r:id="rId25"/>
    <p:sldId id="342" r:id="rId26"/>
    <p:sldId id="343" r:id="rId27"/>
    <p:sldId id="344" r:id="rId28"/>
    <p:sldId id="354" r:id="rId29"/>
    <p:sldId id="366" r:id="rId30"/>
    <p:sldId id="367" r:id="rId31"/>
    <p:sldId id="368" r:id="rId32"/>
    <p:sldId id="365" r:id="rId33"/>
    <p:sldId id="364" r:id="rId34"/>
    <p:sldId id="355" r:id="rId35"/>
    <p:sldId id="356" r:id="rId36"/>
    <p:sldId id="357" r:id="rId37"/>
    <p:sldId id="273" r:id="rId38"/>
    <p:sldId id="359" r:id="rId39"/>
    <p:sldId id="314" r:id="rId40"/>
    <p:sldId id="358" r:id="rId41"/>
  </p:sldIdLst>
  <p:sldSz cx="9144000" cy="5143500" type="screen16x9"/>
  <p:notesSz cx="6858000" cy="9144000"/>
  <p:embeddedFontLst>
    <p:embeddedFont>
      <p:font typeface="AkayaKanadaka" panose="02010502080401010103" pitchFamily="2" charset="77"/>
      <p:regular r:id="rId44"/>
    </p:embeddedFont>
    <p:embeddedFont>
      <p:font typeface="Helvetica Neue" panose="02000503000000020004" pitchFamily="2" charset="0"/>
      <p:regular r:id="rId45"/>
      <p:bold r:id="rId46"/>
      <p:italic r:id="rId47"/>
      <p:boldItalic r:id="rId48"/>
    </p:embeddedFont>
    <p:embeddedFont>
      <p:font typeface="Tw Cen MT" panose="020B0602020104020603" pitchFamily="34" charset="77"/>
      <p:regular r:id="rId49"/>
      <p:bold r:id="rId50"/>
      <p:italic r:id="rId51"/>
      <p:boldItalic r:id="rId52"/>
    </p:embeddedFont>
    <p:embeddedFont>
      <p:font typeface="Wix Madefor Display" panose="020B0503020203020203" pitchFamily="34" charset="0"/>
      <p:regular r:id="rId53"/>
      <p:bold r:id="rId54"/>
    </p:embeddedFont>
    <p:embeddedFont>
      <p:font typeface="Wix Madefor Display App" panose="020B0503020203020203" pitchFamily="34" charset="0"/>
      <p:regular r:id="rId55"/>
      <p:bold r:id="rId56"/>
    </p:embeddedFont>
    <p:embeddedFont>
      <p:font typeface="Wix Madefor Text" panose="020B0503020203020203" pitchFamily="34" charset="0"/>
      <p:regular r:id="rId57"/>
      <p:bold r:id="rId58"/>
      <p:italic r:id="rId59"/>
      <p:boldItalic r:id="rId60"/>
    </p:embeddedFont>
    <p:embeddedFont>
      <p:font typeface="Wix Madefor Text App" panose="020B0503020203020203" pitchFamily="34" charset="0"/>
      <p:regular r:id="rId61"/>
      <p:bold r:id="rId62"/>
      <p:italic r:id="rId63"/>
      <p:boldItalic r:id="rId6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469">
          <p15:clr>
            <a:srgbClr val="9AA0A6"/>
          </p15:clr>
        </p15:guide>
        <p15:guide id="2" orient="horz" pos="680">
          <p15:clr>
            <a:srgbClr val="9AA0A6"/>
          </p15:clr>
        </p15:guide>
        <p15:guide id="3" orient="horz" pos="320">
          <p15:clr>
            <a:srgbClr val="9AA0A6"/>
          </p15:clr>
        </p15:guide>
        <p15:guide id="4" orient="horz" pos="2822">
          <p15:clr>
            <a:srgbClr val="9AA0A6"/>
          </p15:clr>
        </p15:guide>
        <p15:guide id="5" orient="horz" pos="1196">
          <p15:clr>
            <a:srgbClr val="9AA0A6"/>
          </p15:clr>
        </p15:guide>
        <p15:guide id="6" pos="386">
          <p15:clr>
            <a:srgbClr val="9AA0A6"/>
          </p15:clr>
        </p15:guide>
        <p15:guide id="7" pos="5472">
          <p15:clr>
            <a:srgbClr val="9AA0A6"/>
          </p15:clr>
        </p15:guide>
        <p15:guide id="8" orient="horz" pos="844">
          <p15:clr>
            <a:srgbClr val="9AA0A6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EBEEF2"/>
    <a:srgbClr val="000000"/>
    <a:srgbClr val="F5962E"/>
    <a:srgbClr val="EBEF4C"/>
    <a:srgbClr val="5CC363"/>
    <a:srgbClr val="2B4649"/>
    <a:srgbClr val="3E3E3E"/>
    <a:srgbClr val="3182D7"/>
    <a:srgbClr val="733C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74FAD11-E0DB-4A0E-98A8-714C2957B0C1}">
  <a:tblStyle styleId="{074FAD11-E0DB-4A0E-98A8-714C2957B0C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2771"/>
    <p:restoredTop sz="90733"/>
  </p:normalViewPr>
  <p:slideViewPr>
    <p:cSldViewPr snapToGrid="0">
      <p:cViewPr varScale="1">
        <p:scale>
          <a:sx n="127" d="100"/>
          <a:sy n="127" d="100"/>
        </p:scale>
        <p:origin x="184" y="1416"/>
      </p:cViewPr>
      <p:guideLst>
        <p:guide pos="469"/>
        <p:guide orient="horz" pos="680"/>
        <p:guide orient="horz" pos="320"/>
        <p:guide orient="horz" pos="2822"/>
        <p:guide orient="horz" pos="1196"/>
        <p:guide pos="386"/>
        <p:guide pos="5472"/>
        <p:guide orient="horz" pos="84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137" d="100"/>
          <a:sy n="137" d="100"/>
        </p:scale>
        <p:origin x="3536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notesMaster" Target="notesMasters/notesMaster1.xml"/><Relationship Id="rId47" Type="http://schemas.openxmlformats.org/officeDocument/2006/relationships/font" Target="fonts/font4.fntdata"/><Relationship Id="rId50" Type="http://schemas.openxmlformats.org/officeDocument/2006/relationships/font" Target="fonts/font7.fntdata"/><Relationship Id="rId55" Type="http://schemas.openxmlformats.org/officeDocument/2006/relationships/font" Target="fonts/font12.fntdata"/><Relationship Id="rId63" Type="http://schemas.openxmlformats.org/officeDocument/2006/relationships/font" Target="fonts/font20.fntdata"/><Relationship Id="rId68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font" Target="fonts/font2.fntdata"/><Relationship Id="rId53" Type="http://schemas.openxmlformats.org/officeDocument/2006/relationships/font" Target="fonts/font10.fntdata"/><Relationship Id="rId58" Type="http://schemas.openxmlformats.org/officeDocument/2006/relationships/font" Target="fonts/font15.fntdata"/><Relationship Id="rId66" Type="http://schemas.openxmlformats.org/officeDocument/2006/relationships/viewProps" Target="viewProps.xml"/><Relationship Id="rId5" Type="http://schemas.openxmlformats.org/officeDocument/2006/relationships/slide" Target="slides/slide3.xml"/><Relationship Id="rId61" Type="http://schemas.openxmlformats.org/officeDocument/2006/relationships/font" Target="fonts/font18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handoutMaster" Target="handoutMasters/handoutMaster1.xml"/><Relationship Id="rId48" Type="http://schemas.openxmlformats.org/officeDocument/2006/relationships/font" Target="fonts/font5.fntdata"/><Relationship Id="rId56" Type="http://schemas.openxmlformats.org/officeDocument/2006/relationships/font" Target="fonts/font13.fntdata"/><Relationship Id="rId64" Type="http://schemas.openxmlformats.org/officeDocument/2006/relationships/font" Target="fonts/font21.fntdata"/><Relationship Id="rId8" Type="http://schemas.openxmlformats.org/officeDocument/2006/relationships/slide" Target="slides/slide6.xml"/><Relationship Id="rId51" Type="http://schemas.openxmlformats.org/officeDocument/2006/relationships/font" Target="fonts/font8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font" Target="fonts/font3.fntdata"/><Relationship Id="rId59" Type="http://schemas.openxmlformats.org/officeDocument/2006/relationships/font" Target="fonts/font16.fntdata"/><Relationship Id="rId67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font" Target="fonts/font11.fntdata"/><Relationship Id="rId62" Type="http://schemas.openxmlformats.org/officeDocument/2006/relationships/font" Target="fonts/font1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6.fntdata"/><Relationship Id="rId57" Type="http://schemas.openxmlformats.org/officeDocument/2006/relationships/font" Target="fonts/font14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font" Target="fonts/font1.fntdata"/><Relationship Id="rId52" Type="http://schemas.openxmlformats.org/officeDocument/2006/relationships/font" Target="fonts/font9.fntdata"/><Relationship Id="rId60" Type="http://schemas.openxmlformats.org/officeDocument/2006/relationships/font" Target="fonts/font17.fntdata"/><Relationship Id="rId65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5ED00D3-530B-DA4B-9DF5-C7AA343BF17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EFB871C-97B3-8649-911F-09C343FDBED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A8D613-DD6D-684A-86D1-93353FEECB40}" type="datetimeFigureOut">
              <a:rPr lang="en-IL" smtClean="0"/>
              <a:t>20/08/2022</a:t>
            </a:fld>
            <a:endParaRPr lang="en-I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D94E3C-9B23-F04F-B50F-EC83AFCEFBC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6BE297-31EF-0A4A-AF1D-914C3A26B77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41E88F-0BFE-A940-9615-C38BD3C8FDF7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65718741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0T15:26:40.92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 24575,'0'0'0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0T15:27:00.86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0 24575,'0'0'0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0T15:27:08.15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0T15:27:08.86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0T15:27:09.54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0T15:27:10.22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0T15:27:10.84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0T15:27:11.72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0T15:27:12.38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0T15:27:13.52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0T15:27:15.38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0T15:26:43.22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0 24575,'0'0'0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0T15:27:16.26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24575,'0'0'0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0T15:27:19.13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0T15:26:44.33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24575,'0'0'0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0T15:26:46.19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24575,'0'0'0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0T15:26:48.26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24575,'0'0'0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0T15:26:49.84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24575,'0'0'0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0T15:26:50.33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 24575,'0'0'0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0T15:26:58.69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 24575,'0'0'0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0T15:27:00.17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 24575,'0'0'0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c76c9e5089_2_3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gc76c9e5089_2_3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38a1a2af64_2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5" name="Google Shape;485;g38a1a2af64_2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b="0" i="0" u="none" strike="noStrike" cap="none" dirty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630623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c76c9e5089_2_4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c76c9e5089_2_4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c76c9e5089_2_7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8" name="Google Shape;478;gc76c9e5089_2_7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222200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c76c9e5089_2_7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8" name="Google Shape;478;gc76c9e5089_2_7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171216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38a1a2af64_2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5" name="Google Shape;485;g38a1a2af64_2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58368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8b4790cd2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8b4790cd2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639992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5fdc9e782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1" name="Google Shape;381;g5fdc9e782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057173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c76c9e5089_2_4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c76c9e5089_2_4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62187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e9760440da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2" name="Google Shape;472;ge9760440da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c677210fbb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" name="Google Shape;456;gc677210fbb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c76c9e5089_2_3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gc76c9e5089_2_3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7638028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c677210fbb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" name="Google Shape;456;gc677210fbb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1742848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c677210fbb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56" name="Google Shape;456;gc677210fbb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0203393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c677210fbb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" name="Google Shape;456;gc677210fbb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8221073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c677210fbb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" name="Google Shape;456;gc677210fbb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7920118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c677210fbb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" name="Google Shape;456;gc677210fbb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5372880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c677210fbb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" name="Google Shape;456;gc677210fbb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7267101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c677210fbb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" name="Google Shape;456;gc677210fbb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4376424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126260331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132658925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8846080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c76c9e5089_2_3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gc76c9e5089_2_3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5358186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c76c9e5089_2_7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8" name="Google Shape;478;gc76c9e5089_2_7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1127846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38a1a2af64_2_2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7" name="Google Shape;697;g38a1a2af64_2_2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7559030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38a1a2af64_2_2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7" name="Google Shape;697;g38a1a2af64_2_2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38a1a2af64_2_2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7" name="Google Shape;697;g38a1a2af64_2_2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620914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c76c9e5089_2_4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c76c9e5089_2_4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c76c9e5089_2_3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50" name="Google Shape;350;gc76c9e5089_2_3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432573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c76c9e5089_2_3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50" name="Google Shape;350;gc76c9e5089_2_3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277287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c76c9e5089_2_3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50" name="Google Shape;350;gc76c9e5089_2_3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568325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38a1a2af64_2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5" name="Google Shape;485;g38a1a2af64_2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38a1a2af64_2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5" name="Google Shape;485;g38a1a2af64_2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838816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bg>
      <p:bgPr>
        <a:solidFill>
          <a:srgbClr val="FFFFFF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ray Half">
  <p:cSld name="Gray Half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/>
          <p:nvPr/>
        </p:nvSpPr>
        <p:spPr>
          <a:xfrm>
            <a:off x="4572001" y="-4700"/>
            <a:ext cx="4608512" cy="5168737"/>
          </a:xfrm>
          <a:prstGeom prst="rect">
            <a:avLst/>
          </a:prstGeom>
          <a:solidFill>
            <a:srgbClr val="733CA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ue Half">
  <p:cSld name="Gray Half_1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6"/>
          <p:cNvSpPr/>
          <p:nvPr/>
        </p:nvSpPr>
        <p:spPr>
          <a:xfrm>
            <a:off x="4572001" y="-4700"/>
            <a:ext cx="4608600" cy="5168700"/>
          </a:xfrm>
          <a:prstGeom prst="rect">
            <a:avLst/>
          </a:prstGeom>
          <a:solidFill>
            <a:srgbClr val="20303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urple all">
  <p:cSld name="Purple all">
    <p:bg>
      <p:bgPr>
        <a:solidFill>
          <a:srgbClr val="733CA6"/>
        </a:solid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ue all ">
  <p:cSld name="Purple all_1">
    <p:bg>
      <p:bgPr>
        <a:solidFill>
          <a:srgbClr val="20303C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4">
  <p:cSld name="Custom Layout 4">
    <p:bg>
      <p:bgPr>
        <a:solidFill>
          <a:srgbClr val="FFFFFF"/>
        </a:solid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Cover 3">
  <p:cSld name="BLANK_5">
    <p:bg>
      <p:bgPr>
        <a:solidFill>
          <a:srgbClr val="20303C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2" name="Google Shape;62;p20"/>
          <p:cNvCxnSpPr/>
          <p:nvPr/>
        </p:nvCxnSpPr>
        <p:spPr>
          <a:xfrm>
            <a:off x="-7175" y="523063"/>
            <a:ext cx="91551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3" name="Google Shape;63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437347" y="50104"/>
            <a:ext cx="1512002" cy="43215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363;p66">
            <a:extLst>
              <a:ext uri="{FF2B5EF4-FFF2-40B4-BE49-F238E27FC236}">
                <a16:creationId xmlns:a16="http://schemas.microsoft.com/office/drawing/2014/main" id="{BA779396-4CFF-2044-B1E4-CAEF162AE317}"/>
              </a:ext>
            </a:extLst>
          </p:cNvPr>
          <p:cNvSpPr txBox="1"/>
          <p:nvPr userDrawn="1"/>
        </p:nvSpPr>
        <p:spPr>
          <a:xfrm>
            <a:off x="632300" y="89275"/>
            <a:ext cx="3896400" cy="361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FFFFFF"/>
                </a:solidFill>
                <a:latin typeface="Wix Madefor Display"/>
                <a:ea typeface="Wix Madefor Display"/>
                <a:cs typeface="Wix Madefor Display"/>
                <a:sym typeface="Wix Madefor Display"/>
              </a:rPr>
              <a:t>Redux Origins</a:t>
            </a:r>
            <a:endParaRPr sz="1000" dirty="0">
              <a:latin typeface="Wix Madefor Text"/>
              <a:ea typeface="Wix Madefor Text"/>
              <a:cs typeface="Wix Madefor Text"/>
              <a:sym typeface="Wix Madefor Text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Cover">
  <p:cSld name="BLANK_6">
    <p:bg>
      <p:bgPr>
        <a:solidFill>
          <a:srgbClr val="20303C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5" name="Google Shape;65;p21"/>
          <p:cNvCxnSpPr/>
          <p:nvPr/>
        </p:nvCxnSpPr>
        <p:spPr>
          <a:xfrm>
            <a:off x="-7175" y="523063"/>
            <a:ext cx="91551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6" name="Google Shape;66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056347" y="50104"/>
            <a:ext cx="1512002" cy="43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Cover 3 1">
  <p:cSld name="BLANK_5_1">
    <p:bg>
      <p:bgPr>
        <a:solidFill>
          <a:schemeClr val="lt1"/>
        </a:solid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8" name="Google Shape;68;p22"/>
          <p:cNvCxnSpPr/>
          <p:nvPr/>
        </p:nvCxnSpPr>
        <p:spPr>
          <a:xfrm>
            <a:off x="-7175" y="523063"/>
            <a:ext cx="91551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9" name="Google Shape;69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446832" y="50104"/>
            <a:ext cx="1512002" cy="43215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363;p66">
            <a:extLst>
              <a:ext uri="{FF2B5EF4-FFF2-40B4-BE49-F238E27FC236}">
                <a16:creationId xmlns:a16="http://schemas.microsoft.com/office/drawing/2014/main" id="{407790BB-1C5C-7B41-89BA-06B457549789}"/>
              </a:ext>
            </a:extLst>
          </p:cNvPr>
          <p:cNvSpPr txBox="1"/>
          <p:nvPr userDrawn="1"/>
        </p:nvSpPr>
        <p:spPr>
          <a:xfrm>
            <a:off x="632300" y="89275"/>
            <a:ext cx="3896400" cy="361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FFFFFF"/>
                </a:solidFill>
                <a:latin typeface="Wix Madefor Display"/>
                <a:ea typeface="Wix Madefor Display"/>
                <a:cs typeface="Wix Madefor Display"/>
                <a:sym typeface="Wix Madefor Display"/>
              </a:rPr>
              <a:t>Redux Origins</a:t>
            </a:r>
            <a:endParaRPr sz="1000" dirty="0">
              <a:latin typeface="Wix Madefor Text"/>
              <a:ea typeface="Wix Madefor Text"/>
              <a:cs typeface="Wix Madefor Text"/>
              <a:sym typeface="Wix Madefor Text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Cover 3 1 2">
  <p:cSld name="BLANK_5_1_2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4" name="Google Shape;74;p24"/>
          <p:cNvCxnSpPr/>
          <p:nvPr/>
        </p:nvCxnSpPr>
        <p:spPr>
          <a:xfrm>
            <a:off x="-7175" y="523063"/>
            <a:ext cx="9155100" cy="0"/>
          </a:xfrm>
          <a:prstGeom prst="straightConnector1">
            <a:avLst/>
          </a:prstGeom>
          <a:noFill/>
          <a:ln w="9525" cap="flat" cmpd="sng">
            <a:solidFill>
              <a:srgbClr val="20303C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5" name="Google Shape;75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518514" y="60457"/>
            <a:ext cx="1412826" cy="40382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325;p62">
            <a:extLst>
              <a:ext uri="{FF2B5EF4-FFF2-40B4-BE49-F238E27FC236}">
                <a16:creationId xmlns:a16="http://schemas.microsoft.com/office/drawing/2014/main" id="{BFF5F7DC-8961-C142-8836-BF6B9A79E51E}"/>
              </a:ext>
            </a:extLst>
          </p:cNvPr>
          <p:cNvSpPr txBox="1"/>
          <p:nvPr userDrawn="1"/>
        </p:nvSpPr>
        <p:spPr>
          <a:xfrm>
            <a:off x="632300" y="89275"/>
            <a:ext cx="3896400" cy="361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1"/>
                </a:solidFill>
                <a:latin typeface="Wix Madefor Display"/>
                <a:ea typeface="Wix Madefor Display"/>
                <a:cs typeface="Wix Madefor Display"/>
                <a:sym typeface="Wix Madefor Display"/>
              </a:rPr>
              <a:t>Redux Origins</a:t>
            </a:r>
            <a:endParaRPr sz="1000" dirty="0">
              <a:solidFill>
                <a:schemeClr val="dk1"/>
              </a:solidFill>
              <a:latin typeface="Wix Madefor Text"/>
              <a:ea typeface="Wix Madefor Text"/>
              <a:cs typeface="Wix Madefor Text"/>
              <a:sym typeface="Wix Madefor Text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Cover 3 1 2 1 3">
  <p:cSld name="BLANK_5_1_2_1_3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6"/>
          <p:cNvSpPr txBox="1">
            <a:spLocks noGrp="1"/>
          </p:cNvSpPr>
          <p:nvPr>
            <p:ph type="sldNum" idx="12"/>
          </p:nvPr>
        </p:nvSpPr>
        <p:spPr>
          <a:xfrm>
            <a:off x="8" y="474989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buNone/>
              <a:defRPr/>
            </a:lvl1pPr>
            <a:lvl2pPr lvl="1" algn="l" rtl="0">
              <a:buNone/>
              <a:defRPr/>
            </a:lvl2pPr>
            <a:lvl3pPr lvl="2" algn="l" rtl="0">
              <a:buNone/>
              <a:defRPr/>
            </a:lvl3pPr>
            <a:lvl4pPr lvl="3" algn="l" rtl="0">
              <a:buNone/>
              <a:defRPr/>
            </a:lvl4pPr>
            <a:lvl5pPr lvl="4" algn="l" rtl="0">
              <a:buNone/>
              <a:defRPr/>
            </a:lvl5pPr>
            <a:lvl6pPr lvl="5" algn="l" rtl="0">
              <a:buNone/>
              <a:defRPr/>
            </a:lvl6pPr>
            <a:lvl7pPr lvl="6" algn="l" rtl="0">
              <a:buNone/>
              <a:defRPr/>
            </a:lvl7pPr>
            <a:lvl8pPr lvl="7" algn="l" rtl="0">
              <a:buNone/>
              <a:defRPr/>
            </a:lvl8pPr>
            <a:lvl9pPr lvl="8" algn="l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26"/>
          <p:cNvSpPr/>
          <p:nvPr/>
        </p:nvSpPr>
        <p:spPr>
          <a:xfrm>
            <a:off x="0" y="500"/>
            <a:ext cx="3069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4" name="Google Shape;84;p26"/>
          <p:cNvCxnSpPr/>
          <p:nvPr/>
        </p:nvCxnSpPr>
        <p:spPr>
          <a:xfrm>
            <a:off x="-7175" y="523063"/>
            <a:ext cx="9155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5" name="Google Shape;85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513296" y="60460"/>
            <a:ext cx="1413893" cy="403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Cover 3 1 2 1 3 1">
  <p:cSld name="BLANK_5_1_2_1_3_1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518514" y="60457"/>
            <a:ext cx="1412826" cy="403825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27"/>
          <p:cNvSpPr txBox="1">
            <a:spLocks noGrp="1"/>
          </p:cNvSpPr>
          <p:nvPr>
            <p:ph type="sldNum" idx="12"/>
          </p:nvPr>
        </p:nvSpPr>
        <p:spPr>
          <a:xfrm>
            <a:off x="8" y="474989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buNone/>
              <a:defRPr/>
            </a:lvl1pPr>
            <a:lvl2pPr lvl="1" algn="l" rtl="0">
              <a:buNone/>
              <a:defRPr/>
            </a:lvl2pPr>
            <a:lvl3pPr lvl="2" algn="l" rtl="0">
              <a:buNone/>
              <a:defRPr/>
            </a:lvl3pPr>
            <a:lvl4pPr lvl="3" algn="l" rtl="0">
              <a:buNone/>
              <a:defRPr/>
            </a:lvl4pPr>
            <a:lvl5pPr lvl="4" algn="l" rtl="0">
              <a:buNone/>
              <a:defRPr/>
            </a:lvl5pPr>
            <a:lvl6pPr lvl="5" algn="l" rtl="0">
              <a:buNone/>
              <a:defRPr/>
            </a:lvl6pPr>
            <a:lvl7pPr lvl="6" algn="l" rtl="0">
              <a:buNone/>
              <a:defRPr/>
            </a:lvl7pPr>
            <a:lvl8pPr lvl="7" algn="l" rtl="0">
              <a:buNone/>
              <a:defRPr/>
            </a:lvl8pPr>
            <a:lvl9pPr lvl="8" algn="l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9" name="Google Shape;89;p27"/>
          <p:cNvCxnSpPr/>
          <p:nvPr/>
        </p:nvCxnSpPr>
        <p:spPr>
          <a:xfrm>
            <a:off x="-7175" y="523063"/>
            <a:ext cx="9155100" cy="0"/>
          </a:xfrm>
          <a:prstGeom prst="straightConnector1">
            <a:avLst/>
          </a:prstGeom>
          <a:noFill/>
          <a:ln w="9525" cap="flat" cmpd="sng">
            <a:solidFill>
              <a:srgbClr val="20303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0" name="Google Shape;90;p27"/>
          <p:cNvSpPr/>
          <p:nvPr/>
        </p:nvSpPr>
        <p:spPr>
          <a:xfrm>
            <a:off x="0" y="500"/>
            <a:ext cx="3069000" cy="5143500"/>
          </a:xfrm>
          <a:prstGeom prst="rect">
            <a:avLst/>
          </a:prstGeom>
          <a:solidFill>
            <a:srgbClr val="20303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Cover 3 1 2 1 2">
  <p:cSld name="BLANK_5_1_2_1_2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8"/>
          <p:cNvSpPr/>
          <p:nvPr userDrawn="1"/>
        </p:nvSpPr>
        <p:spPr>
          <a:xfrm>
            <a:off x="6093562" y="524600"/>
            <a:ext cx="3054288" cy="4619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3" name="Google Shape;93;p28"/>
          <p:cNvCxnSpPr/>
          <p:nvPr/>
        </p:nvCxnSpPr>
        <p:spPr>
          <a:xfrm>
            <a:off x="-7175" y="523063"/>
            <a:ext cx="91551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94" name="Google Shape;94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513578" y="60447"/>
            <a:ext cx="1410459" cy="40382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363;p66">
            <a:extLst>
              <a:ext uri="{FF2B5EF4-FFF2-40B4-BE49-F238E27FC236}">
                <a16:creationId xmlns:a16="http://schemas.microsoft.com/office/drawing/2014/main" id="{DDCE8F00-7270-D246-99A3-EBFD1A3E404A}"/>
              </a:ext>
            </a:extLst>
          </p:cNvPr>
          <p:cNvSpPr txBox="1"/>
          <p:nvPr userDrawn="1"/>
        </p:nvSpPr>
        <p:spPr>
          <a:xfrm>
            <a:off x="632300" y="89275"/>
            <a:ext cx="3896400" cy="361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bg1"/>
                </a:solidFill>
                <a:latin typeface="Wix Madefor Display"/>
                <a:ea typeface="Wix Madefor Display"/>
                <a:cs typeface="Wix Madefor Display"/>
                <a:sym typeface="Wix Madefor Display"/>
              </a:rPr>
              <a:t>Redux Origins</a:t>
            </a:r>
            <a:endParaRPr sz="1000" dirty="0">
              <a:solidFill>
                <a:schemeClr val="bg1"/>
              </a:solidFill>
              <a:latin typeface="Wix Madefor Text"/>
              <a:ea typeface="Wix Madefor Text"/>
              <a:cs typeface="Wix Madefor Text"/>
              <a:sym typeface="Wix Madefor Text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Cover 3 1 2 1 2 2">
  <p:cSld name="BLANK_5_1_2_1_2_4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9"/>
          <p:cNvSpPr/>
          <p:nvPr/>
        </p:nvSpPr>
        <p:spPr>
          <a:xfrm>
            <a:off x="5155150" y="524600"/>
            <a:ext cx="3992700" cy="4619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7" name="Google Shape;97;p29"/>
          <p:cNvCxnSpPr/>
          <p:nvPr/>
        </p:nvCxnSpPr>
        <p:spPr>
          <a:xfrm>
            <a:off x="-7175" y="523063"/>
            <a:ext cx="9155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98" name="Google Shape;98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513296" y="60460"/>
            <a:ext cx="1413893" cy="403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Cover 3 1 2 1 2 1">
  <p:cSld name="BLANK_5_1_2_1_2_3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0"/>
          <p:cNvSpPr/>
          <p:nvPr userDrawn="1"/>
        </p:nvSpPr>
        <p:spPr>
          <a:xfrm>
            <a:off x="6078850" y="524600"/>
            <a:ext cx="3069000" cy="4619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01" name="Google Shape;101;p30"/>
          <p:cNvCxnSpPr/>
          <p:nvPr/>
        </p:nvCxnSpPr>
        <p:spPr>
          <a:xfrm>
            <a:off x="-7175" y="523063"/>
            <a:ext cx="91551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02" name="Google Shape;102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513578" y="60447"/>
            <a:ext cx="1410459" cy="403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Cover 3 1 2 1 2 1 2">
  <p:cSld name="BLANK_5_1_2_1_2_3_2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31"/>
          <p:cNvSpPr/>
          <p:nvPr/>
        </p:nvSpPr>
        <p:spPr>
          <a:xfrm>
            <a:off x="6078850" y="524600"/>
            <a:ext cx="3069000" cy="4619400"/>
          </a:xfrm>
          <a:prstGeom prst="rect">
            <a:avLst/>
          </a:prstGeom>
          <a:solidFill>
            <a:srgbClr val="20303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05" name="Google Shape;105;p31"/>
          <p:cNvCxnSpPr/>
          <p:nvPr/>
        </p:nvCxnSpPr>
        <p:spPr>
          <a:xfrm>
            <a:off x="-7175" y="523063"/>
            <a:ext cx="9155100" cy="0"/>
          </a:xfrm>
          <a:prstGeom prst="straightConnector1">
            <a:avLst/>
          </a:prstGeom>
          <a:noFill/>
          <a:ln w="9525" cap="flat" cmpd="sng">
            <a:solidFill>
              <a:srgbClr val="20303C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06" name="Google Shape;106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518514" y="60457"/>
            <a:ext cx="1412826" cy="40382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363;p66">
            <a:extLst>
              <a:ext uri="{FF2B5EF4-FFF2-40B4-BE49-F238E27FC236}">
                <a16:creationId xmlns:a16="http://schemas.microsoft.com/office/drawing/2014/main" id="{089120C0-1480-794E-8FF7-408E529F106C}"/>
              </a:ext>
            </a:extLst>
          </p:cNvPr>
          <p:cNvSpPr txBox="1"/>
          <p:nvPr userDrawn="1"/>
        </p:nvSpPr>
        <p:spPr>
          <a:xfrm>
            <a:off x="632300" y="89275"/>
            <a:ext cx="3896400" cy="361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tx1"/>
                </a:solidFill>
                <a:latin typeface="Wix Madefor Display"/>
                <a:ea typeface="Wix Madefor Display"/>
                <a:cs typeface="Wix Madefor Display"/>
                <a:sym typeface="Wix Madefor Display"/>
              </a:rPr>
              <a:t>Redux Origins</a:t>
            </a:r>
            <a:endParaRPr sz="1000" dirty="0">
              <a:solidFill>
                <a:schemeClr val="tx1"/>
              </a:solidFill>
              <a:latin typeface="Wix Madefor Text"/>
              <a:ea typeface="Wix Madefor Text"/>
              <a:cs typeface="Wix Madefor Text"/>
              <a:sym typeface="Wix Madefor Text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Cover 3 1 2 1 2 1 1">
  <p:cSld name="BLANK_5_1_2_1_2_3_1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2"/>
          <p:cNvSpPr/>
          <p:nvPr/>
        </p:nvSpPr>
        <p:spPr>
          <a:xfrm>
            <a:off x="6078850" y="524600"/>
            <a:ext cx="3069000" cy="4619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09" name="Google Shape;109;p32"/>
          <p:cNvCxnSpPr/>
          <p:nvPr/>
        </p:nvCxnSpPr>
        <p:spPr>
          <a:xfrm>
            <a:off x="-7175" y="523063"/>
            <a:ext cx="9155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10" name="Google Shape;110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513296" y="60460"/>
            <a:ext cx="1413893" cy="403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Cover 3 1 1 1">
  <p:cSld name="BLANK_5_1_1_1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6" name="Google Shape;116;p34"/>
          <p:cNvCxnSpPr/>
          <p:nvPr/>
        </p:nvCxnSpPr>
        <p:spPr>
          <a:xfrm>
            <a:off x="-7175" y="523063"/>
            <a:ext cx="9155100" cy="0"/>
          </a:xfrm>
          <a:prstGeom prst="straightConnector1">
            <a:avLst/>
          </a:prstGeom>
          <a:noFill/>
          <a:ln w="9525" cap="flat" cmpd="sng">
            <a:solidFill>
              <a:srgbClr val="20303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7" name="Google Shape;117;p34"/>
          <p:cNvCxnSpPr/>
          <p:nvPr/>
        </p:nvCxnSpPr>
        <p:spPr>
          <a:xfrm>
            <a:off x="5159775" y="524600"/>
            <a:ext cx="0" cy="4619400"/>
          </a:xfrm>
          <a:prstGeom prst="straightConnector1">
            <a:avLst/>
          </a:prstGeom>
          <a:noFill/>
          <a:ln w="9525" cap="flat" cmpd="sng">
            <a:solidFill>
              <a:srgbClr val="20303C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18" name="Google Shape;118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518514" y="60457"/>
            <a:ext cx="1412826" cy="40382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325;p62">
            <a:extLst>
              <a:ext uri="{FF2B5EF4-FFF2-40B4-BE49-F238E27FC236}">
                <a16:creationId xmlns:a16="http://schemas.microsoft.com/office/drawing/2014/main" id="{3A62D4FE-C4FB-174C-A8F8-8984C047C1A3}"/>
              </a:ext>
            </a:extLst>
          </p:cNvPr>
          <p:cNvSpPr txBox="1"/>
          <p:nvPr userDrawn="1"/>
        </p:nvSpPr>
        <p:spPr>
          <a:xfrm>
            <a:off x="632300" y="89275"/>
            <a:ext cx="3896400" cy="361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1"/>
                </a:solidFill>
                <a:latin typeface="Wix Madefor Display"/>
                <a:ea typeface="Wix Madefor Display"/>
                <a:cs typeface="Wix Madefor Display"/>
                <a:sym typeface="Wix Madefor Display"/>
              </a:rPr>
              <a:t>Redux Origins</a:t>
            </a:r>
            <a:endParaRPr sz="1000" dirty="0">
              <a:solidFill>
                <a:schemeClr val="dk1"/>
              </a:solidFill>
              <a:latin typeface="Wix Madefor Text"/>
              <a:ea typeface="Wix Madefor Text"/>
              <a:cs typeface="Wix Madefor Text"/>
              <a:sym typeface="Wix Madefor Text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Cover 3 1 1 2">
  <p:cSld name="BLANK_5_1_1_2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0" name="Google Shape;120;p35"/>
          <p:cNvCxnSpPr/>
          <p:nvPr/>
        </p:nvCxnSpPr>
        <p:spPr>
          <a:xfrm>
            <a:off x="-7175" y="523063"/>
            <a:ext cx="9155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1" name="Google Shape;121;p35"/>
          <p:cNvCxnSpPr/>
          <p:nvPr/>
        </p:nvCxnSpPr>
        <p:spPr>
          <a:xfrm>
            <a:off x="5159775" y="524600"/>
            <a:ext cx="0" cy="4619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22" name="Google Shape;122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513296" y="60460"/>
            <a:ext cx="1413893" cy="403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Cover 3 1 1 2 1">
  <p:cSld name="BLANK_5_1_1_2_1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4" name="Google Shape;124;p36"/>
          <p:cNvCxnSpPr/>
          <p:nvPr/>
        </p:nvCxnSpPr>
        <p:spPr>
          <a:xfrm>
            <a:off x="-7175" y="523063"/>
            <a:ext cx="9155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25" name="Google Shape;125;p3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513296" y="60460"/>
            <a:ext cx="1413893" cy="403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Cover 1">
  <p:cSld name="BLANK_7">
    <p:bg>
      <p:bgPr>
        <a:solidFill>
          <a:schemeClr val="dk1"/>
        </a:solidFill>
        <a:effectLst/>
      </p:bgPr>
    </p:bg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38"/>
          <p:cNvSpPr txBox="1">
            <a:spLocks noGrp="1"/>
          </p:cNvSpPr>
          <p:nvPr>
            <p:ph type="sldNum" idx="12"/>
          </p:nvPr>
        </p:nvSpPr>
        <p:spPr>
          <a:xfrm>
            <a:off x="8" y="474989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buNone/>
              <a:defRPr/>
            </a:lvl1pPr>
            <a:lvl2pPr lvl="1" algn="l" rtl="0">
              <a:buNone/>
              <a:defRPr/>
            </a:lvl2pPr>
            <a:lvl3pPr lvl="2" algn="l" rtl="0">
              <a:buNone/>
              <a:defRPr/>
            </a:lvl3pPr>
            <a:lvl4pPr lvl="3" algn="l" rtl="0">
              <a:buNone/>
              <a:defRPr/>
            </a:lvl4pPr>
            <a:lvl5pPr lvl="4" algn="l" rtl="0">
              <a:buNone/>
              <a:defRPr/>
            </a:lvl5pPr>
            <a:lvl6pPr lvl="5" algn="l" rtl="0">
              <a:buNone/>
              <a:defRPr/>
            </a:lvl6pPr>
            <a:lvl7pPr lvl="6" algn="l" rtl="0">
              <a:buNone/>
              <a:defRPr/>
            </a:lvl7pPr>
            <a:lvl8pPr lvl="7" algn="l" rtl="0">
              <a:buNone/>
              <a:defRPr/>
            </a:lvl8pPr>
            <a:lvl9pPr lvl="8" algn="l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31" name="Google Shape;131;p38"/>
          <p:cNvCxnSpPr/>
          <p:nvPr/>
        </p:nvCxnSpPr>
        <p:spPr>
          <a:xfrm>
            <a:off x="-7175" y="523063"/>
            <a:ext cx="91551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32" name="Google Shape;132;p38"/>
          <p:cNvPicPr preferRelativeResize="0"/>
          <p:nvPr/>
        </p:nvPicPr>
        <p:blipFill rotWithShape="1">
          <a:blip r:embed="rId2">
            <a:alphaModFix/>
          </a:blip>
          <a:srcRect t="1662" b="1672"/>
          <a:stretch/>
        </p:blipFill>
        <p:spPr>
          <a:xfrm>
            <a:off x="7292199" y="207512"/>
            <a:ext cx="252346" cy="1008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urple frame">
  <p:cSld name="Purple frame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9"/>
          <p:cNvSpPr/>
          <p:nvPr/>
        </p:nvSpPr>
        <p:spPr>
          <a:xfrm>
            <a:off x="149550" y="149400"/>
            <a:ext cx="8845200" cy="4844700"/>
          </a:xfrm>
          <a:prstGeom prst="rect">
            <a:avLst/>
          </a:prstGeom>
          <a:solidFill>
            <a:srgbClr val="733CA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4B909D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ue Frame">
  <p:cSld name="Gray Frame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40"/>
          <p:cNvSpPr/>
          <p:nvPr/>
        </p:nvSpPr>
        <p:spPr>
          <a:xfrm>
            <a:off x="149550" y="149400"/>
            <a:ext cx="8845200" cy="4844700"/>
          </a:xfrm>
          <a:prstGeom prst="rect">
            <a:avLst/>
          </a:prstGeom>
          <a:solidFill>
            <a:srgbClr val="20303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4B909D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Cover 3 1 1 1 1 1">
  <p:cSld name="BLANK_5_1_1_1_1_1">
    <p:bg>
      <p:bgPr>
        <a:solidFill>
          <a:schemeClr val="lt1"/>
        </a:solidFill>
        <a:effectLst/>
      </p:bgPr>
    </p:bg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41"/>
          <p:cNvSpPr txBox="1">
            <a:spLocks noGrp="1"/>
          </p:cNvSpPr>
          <p:nvPr>
            <p:ph type="sldNum" idx="12"/>
          </p:nvPr>
        </p:nvSpPr>
        <p:spPr>
          <a:xfrm>
            <a:off x="8" y="474989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buNone/>
              <a:defRPr/>
            </a:lvl1pPr>
            <a:lvl2pPr lvl="1" algn="l" rtl="0">
              <a:buNone/>
              <a:defRPr/>
            </a:lvl2pPr>
            <a:lvl3pPr lvl="2" algn="l" rtl="0">
              <a:buNone/>
              <a:defRPr/>
            </a:lvl3pPr>
            <a:lvl4pPr lvl="3" algn="l" rtl="0">
              <a:buNone/>
              <a:defRPr/>
            </a:lvl4pPr>
            <a:lvl5pPr lvl="4" algn="l" rtl="0">
              <a:buNone/>
              <a:defRPr/>
            </a:lvl5pPr>
            <a:lvl6pPr lvl="5" algn="l" rtl="0">
              <a:buNone/>
              <a:defRPr/>
            </a:lvl6pPr>
            <a:lvl7pPr lvl="6" algn="l" rtl="0">
              <a:buNone/>
              <a:defRPr/>
            </a:lvl7pPr>
            <a:lvl8pPr lvl="7" algn="l" rtl="0">
              <a:buNone/>
              <a:defRPr/>
            </a:lvl8pPr>
            <a:lvl9pPr lvl="8" algn="l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39" name="Google Shape;139;p41"/>
          <p:cNvCxnSpPr/>
          <p:nvPr/>
        </p:nvCxnSpPr>
        <p:spPr>
          <a:xfrm>
            <a:off x="-7175" y="523063"/>
            <a:ext cx="9155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40" name="Google Shape;140;p41"/>
          <p:cNvPicPr preferRelativeResize="0"/>
          <p:nvPr/>
        </p:nvPicPr>
        <p:blipFill rotWithShape="1">
          <a:blip r:embed="rId2">
            <a:alphaModFix/>
          </a:blip>
          <a:srcRect t="1662" b="1672"/>
          <a:stretch/>
        </p:blipFill>
        <p:spPr>
          <a:xfrm>
            <a:off x="8469224" y="207512"/>
            <a:ext cx="252346" cy="100827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41"/>
          <p:cNvSpPr/>
          <p:nvPr/>
        </p:nvSpPr>
        <p:spPr>
          <a:xfrm>
            <a:off x="0" y="500"/>
            <a:ext cx="3069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707241" y="4412456"/>
            <a:ext cx="578317" cy="273844"/>
          </a:xfrm>
          <a:prstGeom prst="rect">
            <a:avLst/>
          </a:prstGeo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12225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sldNum" idx="12"/>
          </p:nvPr>
        </p:nvSpPr>
        <p:spPr>
          <a:xfrm>
            <a:off x="8381216" y="4633025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9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9" r:id="rId18"/>
    <p:sldLayoutId id="2147483680" r:id="rId19"/>
    <p:sldLayoutId id="2147483681" r:id="rId20"/>
    <p:sldLayoutId id="2147483683" r:id="rId21"/>
    <p:sldLayoutId id="2147483684" r:id="rId22"/>
    <p:sldLayoutId id="2147483685" r:id="rId23"/>
    <p:sldLayoutId id="2147483686" r:id="rId24"/>
    <p:sldLayoutId id="2147483689" r:id="rId2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7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1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1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1.sv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30.gi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30.gi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13.sv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8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8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hyperlink" Target="https://stackoverflow.com/questions/2056/what-are-mvp-and-mvc-and-what-is-the-difference" TargetMode="External"/><Relationship Id="rId3" Type="http://schemas.openxmlformats.org/officeDocument/2006/relationships/hyperlink" Target="https://www.youtube.com/watch?v=nYkdrAPrdcw" TargetMode="External"/><Relationship Id="rId7" Type="http://schemas.openxmlformats.org/officeDocument/2006/relationships/hyperlink" Target="https://www.reddit.com/r/programming/comments/25nrb5/comment/chj2fzc/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8.xml"/><Relationship Id="rId6" Type="http://schemas.openxmlformats.org/officeDocument/2006/relationships/hyperlink" Target="https://www.infoq.com/news/2014/05/facebook-mvc-flux/" TargetMode="External"/><Relationship Id="rId5" Type="http://schemas.openxmlformats.org/officeDocument/2006/relationships/hyperlink" Target="http://ceur-ws.org/Vol-610/paper11.pdf" TargetMode="External"/><Relationship Id="rId10" Type="http://schemas.openxmlformats.org/officeDocument/2006/relationships/hyperlink" Target="https://youtube.com/watch?v=xsSnOQynTHs" TargetMode="External"/><Relationship Id="rId4" Type="http://schemas.openxmlformats.org/officeDocument/2006/relationships/hyperlink" Target="https://www.martinfowler.com/eaaDev/uiArchs.html#Model-view-presentermvp" TargetMode="External"/><Relationship Id="rId9" Type="http://schemas.openxmlformats.org/officeDocument/2006/relationships/hyperlink" Target="https://github.com/facebook/flux/tree/main/examples/flux-concepts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customXml" Target="../ink/ink1.xml"/><Relationship Id="rId13" Type="http://schemas.openxmlformats.org/officeDocument/2006/relationships/customXml" Target="../ink/ink5.xml"/><Relationship Id="rId18" Type="http://schemas.openxmlformats.org/officeDocument/2006/relationships/customXml" Target="../ink/ink10.xml"/><Relationship Id="rId26" Type="http://schemas.openxmlformats.org/officeDocument/2006/relationships/customXml" Target="../ink/ink17.xml"/><Relationship Id="rId3" Type="http://schemas.openxmlformats.org/officeDocument/2006/relationships/image" Target="../media/image10.png"/><Relationship Id="rId21" Type="http://schemas.openxmlformats.org/officeDocument/2006/relationships/customXml" Target="../ink/ink12.xml"/><Relationship Id="rId7" Type="http://schemas.openxmlformats.org/officeDocument/2006/relationships/image" Target="../media/image14.png"/><Relationship Id="rId12" Type="http://schemas.openxmlformats.org/officeDocument/2006/relationships/customXml" Target="../ink/ink4.xml"/><Relationship Id="rId17" Type="http://schemas.openxmlformats.org/officeDocument/2006/relationships/customXml" Target="../ink/ink9.xml"/><Relationship Id="rId25" Type="http://schemas.openxmlformats.org/officeDocument/2006/relationships/customXml" Target="../ink/ink16.xml"/><Relationship Id="rId2" Type="http://schemas.openxmlformats.org/officeDocument/2006/relationships/notesSlide" Target="../notesSlides/notesSlide5.xml"/><Relationship Id="rId16" Type="http://schemas.openxmlformats.org/officeDocument/2006/relationships/customXml" Target="../ink/ink8.xml"/><Relationship Id="rId20" Type="http://schemas.openxmlformats.org/officeDocument/2006/relationships/image" Target="../media/image16.png"/><Relationship Id="rId29" Type="http://schemas.openxmlformats.org/officeDocument/2006/relationships/customXml" Target="../ink/ink20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3.svg"/><Relationship Id="rId11" Type="http://schemas.openxmlformats.org/officeDocument/2006/relationships/customXml" Target="../ink/ink3.xml"/><Relationship Id="rId24" Type="http://schemas.openxmlformats.org/officeDocument/2006/relationships/customXml" Target="../ink/ink15.xml"/><Relationship Id="rId5" Type="http://schemas.openxmlformats.org/officeDocument/2006/relationships/image" Target="../media/image12.png"/><Relationship Id="rId15" Type="http://schemas.openxmlformats.org/officeDocument/2006/relationships/customXml" Target="../ink/ink7.xml"/><Relationship Id="rId23" Type="http://schemas.openxmlformats.org/officeDocument/2006/relationships/customXml" Target="../ink/ink14.xml"/><Relationship Id="rId28" Type="http://schemas.openxmlformats.org/officeDocument/2006/relationships/customXml" Target="../ink/ink19.xml"/><Relationship Id="rId10" Type="http://schemas.openxmlformats.org/officeDocument/2006/relationships/customXml" Target="../ink/ink2.xml"/><Relationship Id="rId19" Type="http://schemas.openxmlformats.org/officeDocument/2006/relationships/customXml" Target="../ink/ink11.xml"/><Relationship Id="rId4" Type="http://schemas.openxmlformats.org/officeDocument/2006/relationships/image" Target="../media/image11.svg"/><Relationship Id="rId9" Type="http://schemas.openxmlformats.org/officeDocument/2006/relationships/image" Target="../media/image15.png"/><Relationship Id="rId14" Type="http://schemas.openxmlformats.org/officeDocument/2006/relationships/customXml" Target="../ink/ink6.xml"/><Relationship Id="rId22" Type="http://schemas.openxmlformats.org/officeDocument/2006/relationships/customXml" Target="../ink/ink13.xml"/><Relationship Id="rId27" Type="http://schemas.openxmlformats.org/officeDocument/2006/relationships/customXml" Target="../ink/ink18.xml"/><Relationship Id="rId30" Type="http://schemas.openxmlformats.org/officeDocument/2006/relationships/customXml" Target="../ink/ink2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65"/>
          <p:cNvSpPr txBox="1"/>
          <p:nvPr/>
        </p:nvSpPr>
        <p:spPr>
          <a:xfrm>
            <a:off x="356825" y="3133100"/>
            <a:ext cx="50130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" name="Google Shape;355;p65"/>
          <p:cNvSpPr txBox="1"/>
          <p:nvPr/>
        </p:nvSpPr>
        <p:spPr>
          <a:xfrm>
            <a:off x="612687" y="1899200"/>
            <a:ext cx="5009100" cy="1661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 dirty="0">
                <a:solidFill>
                  <a:srgbClr val="FFFFFF"/>
                </a:solidFill>
                <a:latin typeface="Wix Madefor Display"/>
                <a:ea typeface="Wix Madefor Display"/>
                <a:cs typeface="Wix Madefor Display"/>
                <a:sym typeface="Wix Madefor Display"/>
              </a:rPr>
              <a:t>Redux 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 dirty="0">
                <a:solidFill>
                  <a:srgbClr val="FFFFFF"/>
                </a:solidFill>
                <a:latin typeface="Wix Madefor Display"/>
                <a:ea typeface="Wix Madefor Display"/>
                <a:cs typeface="Wix Madefor Display"/>
                <a:sym typeface="Wix Madefor Display"/>
              </a:rPr>
              <a:t>Origins</a:t>
            </a:r>
            <a:endParaRPr sz="4800" b="1" dirty="0">
              <a:solidFill>
                <a:srgbClr val="FFFFFF"/>
              </a:solidFill>
              <a:latin typeface="Wix Madefor Display"/>
              <a:ea typeface="Wix Madefor Display"/>
              <a:cs typeface="Wix Madefor Display"/>
              <a:sym typeface="Wix Madefor Display"/>
            </a:endParaRPr>
          </a:p>
        </p:txBody>
      </p:sp>
      <p:sp>
        <p:nvSpPr>
          <p:cNvPr id="356" name="Google Shape;356;p65"/>
          <p:cNvSpPr txBox="1"/>
          <p:nvPr/>
        </p:nvSpPr>
        <p:spPr>
          <a:xfrm>
            <a:off x="1137048" y="4245833"/>
            <a:ext cx="2692791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rgbClr val="FFFFFF"/>
                </a:solidFill>
                <a:latin typeface="Wix Madefor Text"/>
                <a:ea typeface="Wix Madefor Text"/>
                <a:cs typeface="Wix Madefor Text"/>
                <a:sym typeface="Wix Madefor Text"/>
              </a:rPr>
              <a:t>Israel Zablianov, Fed @ Premium</a:t>
            </a:r>
            <a:endParaRPr sz="1200" b="1" dirty="0">
              <a:solidFill>
                <a:srgbClr val="FFFFFF"/>
              </a:solidFill>
              <a:latin typeface="Wix Madefor Text"/>
              <a:ea typeface="Wix Madefor Text"/>
              <a:cs typeface="Wix Madefor Text"/>
              <a:sym typeface="Wix Madefor Text"/>
            </a:endParaRPr>
          </a:p>
        </p:txBody>
      </p:sp>
      <p:sp>
        <p:nvSpPr>
          <p:cNvPr id="358" name="Google Shape;358;p65"/>
          <p:cNvSpPr txBox="1"/>
          <p:nvPr/>
        </p:nvSpPr>
        <p:spPr>
          <a:xfrm>
            <a:off x="632299" y="3456800"/>
            <a:ext cx="4556227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n-US" sz="1800" dirty="0">
                <a:solidFill>
                  <a:schemeClr val="lt2"/>
                </a:solidFill>
                <a:latin typeface="Wix Madefor Text"/>
                <a:ea typeface="Wix Madefor Text"/>
                <a:cs typeface="Wix Madefor Text"/>
                <a:sym typeface="Wix Madefor Text"/>
              </a:rPr>
              <a:t>The history behind the popular library</a:t>
            </a:r>
            <a:endParaRPr sz="1800" dirty="0">
              <a:solidFill>
                <a:schemeClr val="lt2"/>
              </a:solidFill>
              <a:latin typeface="Wix Madefor Text"/>
              <a:ea typeface="Wix Madefor Text"/>
              <a:cs typeface="Wix Madefor Text"/>
              <a:sym typeface="Wix Madefor Text"/>
            </a:endParaRPr>
          </a:p>
        </p:txBody>
      </p:sp>
      <p:pic>
        <p:nvPicPr>
          <p:cNvPr id="12" name="Google Shape;701;p100">
            <a:extLst>
              <a:ext uri="{FF2B5EF4-FFF2-40B4-BE49-F238E27FC236}">
                <a16:creationId xmlns:a16="http://schemas.microsoft.com/office/drawing/2014/main" id="{4B0C41DA-D625-1E42-B394-9281BFB5843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9375" y="923877"/>
            <a:ext cx="7143777" cy="3345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65B62A8-B7BD-FF4C-891B-64E83CA8970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rcRect l="17926" t="4055" r="17912" b="33151"/>
          <a:stretch/>
        </p:blipFill>
        <p:spPr>
          <a:xfrm>
            <a:off x="665344" y="4242135"/>
            <a:ext cx="471704" cy="461636"/>
          </a:xfrm>
          <a:prstGeom prst="ellipse">
            <a:avLst/>
          </a:prstGeom>
          <a:ln>
            <a:solidFill>
              <a:schemeClr val="tx2"/>
            </a:solidFill>
          </a:ln>
          <a:effectLst>
            <a:glow>
              <a:srgbClr val="9ACD4C"/>
            </a:glow>
          </a:effec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460;p77">
            <a:extLst>
              <a:ext uri="{FF2B5EF4-FFF2-40B4-BE49-F238E27FC236}">
                <a16:creationId xmlns:a16="http://schemas.microsoft.com/office/drawing/2014/main" id="{0C71F3E1-7256-9E4F-BDC7-6C7465F4EAE7}"/>
              </a:ext>
            </a:extLst>
          </p:cNvPr>
          <p:cNvSpPr/>
          <p:nvPr/>
        </p:nvSpPr>
        <p:spPr>
          <a:xfrm>
            <a:off x="6312877" y="551676"/>
            <a:ext cx="2831123" cy="45744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sz="2000" b="1" i="0" u="none" strike="noStrike" cap="none" dirty="0">
                <a:solidFill>
                  <a:schemeClr val="tx2"/>
                </a:solidFill>
                <a:latin typeface="Wix Madefor Display App" panose="020B0503020203020203" pitchFamily="34" charset="0"/>
                <a:ea typeface="Wix Madefor Text"/>
                <a:cs typeface="Wix Madefor Display App" panose="020B0503020203020203" pitchFamily="34" charset="0"/>
                <a:sym typeface="Wix Madefor Text"/>
              </a:rPr>
              <a:t>Model</a:t>
            </a:r>
            <a:r>
              <a:rPr lang="en-US" sz="1200" i="0" u="none" strike="noStrike" cap="none" dirty="0">
                <a:solidFill>
                  <a:schemeClr val="tx2"/>
                </a:solidFill>
                <a:latin typeface="Wix Madefor Display App" panose="020B0503020203020203" pitchFamily="34" charset="0"/>
                <a:ea typeface="Wix Madefor Text"/>
                <a:cs typeface="Wix Madefor Display App" panose="020B0503020203020203" pitchFamily="34" charset="0"/>
                <a:sym typeface="Wix Madefor Text"/>
              </a:rPr>
              <a:t> – </a:t>
            </a:r>
          </a:p>
          <a:p>
            <a:r>
              <a:rPr lang="en-US" sz="1600" dirty="0">
                <a:solidFill>
                  <a:schemeClr val="tx2"/>
                </a:solidFill>
                <a:latin typeface="Wix Madefor Display App" panose="020B0503020203020203" pitchFamily="34" charset="0"/>
                <a:cs typeface="Wix Madefor Display App" panose="020B0503020203020203" pitchFamily="34" charset="0"/>
              </a:rPr>
              <a:t>Responsible</a:t>
            </a:r>
            <a:r>
              <a:rPr lang="en-IL" sz="1600" dirty="0">
                <a:solidFill>
                  <a:schemeClr val="tx2"/>
                </a:solidFill>
                <a:latin typeface="Wix Madefor Display App" panose="020B0503020203020203" pitchFamily="34" charset="0"/>
                <a:cs typeface="Wix Madefor Display App" panose="020B0503020203020203" pitchFamily="34" charset="0"/>
              </a:rPr>
              <a:t> for managing application domain data</a:t>
            </a:r>
          </a:p>
          <a:p>
            <a:endParaRPr lang="en-IL" sz="1200" dirty="0">
              <a:solidFill>
                <a:schemeClr val="tx2"/>
              </a:solidFill>
              <a:latin typeface="Wix Madefor Display App" panose="020B0503020203020203" pitchFamily="34" charset="0"/>
              <a:cs typeface="Wix Madefor Display App" panose="020B0503020203020203" pitchFamily="34" charset="0"/>
            </a:endParaRPr>
          </a:p>
          <a:p>
            <a:endParaRPr lang="en-IL" sz="1200" dirty="0">
              <a:solidFill>
                <a:schemeClr val="tx2"/>
              </a:solidFill>
              <a:latin typeface="Wix Madefor Display App" panose="020B0503020203020203" pitchFamily="34" charset="0"/>
              <a:cs typeface="Wix Madefor Display App" panose="020B0503020203020203" pitchFamily="34" charset="0"/>
            </a:endParaRPr>
          </a:p>
          <a:p>
            <a:pPr>
              <a:buClr>
                <a:schemeClr val="lt1"/>
              </a:buClr>
              <a:buSzPts val="1600"/>
            </a:pPr>
            <a:r>
              <a:rPr lang="en-US" sz="2000" b="1" i="0" u="none" strike="noStrike" cap="none" dirty="0">
                <a:solidFill>
                  <a:schemeClr val="tx2"/>
                </a:solidFill>
                <a:latin typeface="Wix Madefor Display App" panose="020B0503020203020203" pitchFamily="34" charset="0"/>
                <a:ea typeface="Wix Madefor Text"/>
                <a:cs typeface="Wix Madefor Display App" panose="020B0503020203020203" pitchFamily="34" charset="0"/>
                <a:sym typeface="Wix Madefor Text"/>
              </a:rPr>
              <a:t>View</a:t>
            </a:r>
            <a:r>
              <a:rPr lang="en-US" sz="1200" i="0" u="none" strike="noStrike" cap="none" dirty="0">
                <a:solidFill>
                  <a:schemeClr val="tx2"/>
                </a:solidFill>
                <a:latin typeface="Wix Madefor Display App" panose="020B0503020203020203" pitchFamily="34" charset="0"/>
                <a:ea typeface="Wix Madefor Text"/>
                <a:cs typeface="Wix Madefor Display App" panose="020B0503020203020203" pitchFamily="34" charset="0"/>
                <a:sym typeface="Wix Madefor Text"/>
              </a:rPr>
              <a:t> </a:t>
            </a:r>
            <a:r>
              <a:rPr lang="en-US" sz="1200" dirty="0">
                <a:solidFill>
                  <a:schemeClr val="tx2"/>
                </a:solidFill>
                <a:latin typeface="Wix Madefor Display App" panose="020B0503020203020203" pitchFamily="34" charset="0"/>
                <a:ea typeface="Wix Madefor Text"/>
                <a:cs typeface="Wix Madefor Display App" panose="020B0503020203020203" pitchFamily="34" charset="0"/>
                <a:sym typeface="Wix Madefor Text"/>
              </a:rPr>
              <a:t>– </a:t>
            </a:r>
          </a:p>
          <a:p>
            <a:pPr>
              <a:buClr>
                <a:schemeClr val="lt1"/>
              </a:buClr>
              <a:buSzPts val="1600"/>
            </a:pPr>
            <a:r>
              <a:rPr lang="en-US" sz="1600" dirty="0">
                <a:solidFill>
                  <a:schemeClr val="tx2"/>
                </a:solidFill>
                <a:latin typeface="Wix Madefor Display App" panose="020B0503020203020203" pitchFamily="34" charset="0"/>
                <a:ea typeface="Wix Madefor Text"/>
                <a:cs typeface="Wix Madefor Display App" panose="020B0503020203020203" pitchFamily="34" charset="0"/>
                <a:sym typeface="Wix Madefor Text"/>
              </a:rPr>
              <a:t>Responsible for rendering a UI presentation of the model</a:t>
            </a:r>
          </a:p>
          <a:p>
            <a:pPr>
              <a:buClr>
                <a:schemeClr val="lt1"/>
              </a:buClr>
              <a:buSzPts val="1600"/>
            </a:pPr>
            <a:endParaRPr lang="en-US" sz="1200" i="0" u="none" strike="noStrike" cap="none" dirty="0">
              <a:solidFill>
                <a:schemeClr val="tx2"/>
              </a:solidFill>
              <a:latin typeface="Wix Madefor Display App" panose="020B0503020203020203" pitchFamily="34" charset="0"/>
              <a:ea typeface="Wix Madefor Text"/>
              <a:cs typeface="Wix Madefor Display App" panose="020B0503020203020203" pitchFamily="34" charset="0"/>
              <a:sym typeface="Wix Madefor Text"/>
            </a:endParaRPr>
          </a:p>
          <a:p>
            <a:pPr>
              <a:buClr>
                <a:schemeClr val="lt1"/>
              </a:buClr>
              <a:buSzPts val="1600"/>
            </a:pPr>
            <a:endParaRPr sz="1200" i="0" u="none" strike="noStrike" cap="none" dirty="0">
              <a:solidFill>
                <a:schemeClr val="tx2"/>
              </a:solidFill>
              <a:latin typeface="Wix Madefor Display App" panose="020B0503020203020203" pitchFamily="34" charset="0"/>
              <a:ea typeface="Wix Madefor Text"/>
              <a:cs typeface="Wix Madefor Display App" panose="020B0503020203020203" pitchFamily="34" charset="0"/>
              <a:sym typeface="Wix Madefor Text"/>
            </a:endParaRPr>
          </a:p>
          <a:p>
            <a:pPr>
              <a:buClr>
                <a:schemeClr val="lt1"/>
              </a:buClr>
              <a:buSzPts val="1600"/>
            </a:pPr>
            <a:r>
              <a:rPr lang="en-US" sz="2000" b="1" i="0" u="none" strike="noStrike" cap="none" dirty="0">
                <a:solidFill>
                  <a:schemeClr val="tx2"/>
                </a:solidFill>
                <a:latin typeface="Wix Madefor Display App" panose="020B0503020203020203" pitchFamily="34" charset="0"/>
                <a:ea typeface="Wix Madefor Text"/>
                <a:cs typeface="Wix Madefor Display App" panose="020B0503020203020203" pitchFamily="34" charset="0"/>
                <a:sym typeface="Wix Madefor Text"/>
              </a:rPr>
              <a:t>Controller</a:t>
            </a:r>
            <a:r>
              <a:rPr lang="en-US" sz="1200" i="0" u="none" strike="noStrike" cap="none" dirty="0">
                <a:solidFill>
                  <a:schemeClr val="tx2"/>
                </a:solidFill>
                <a:latin typeface="Wix Madefor Display App" panose="020B0503020203020203" pitchFamily="34" charset="0"/>
                <a:ea typeface="Wix Madefor Text"/>
                <a:cs typeface="Wix Madefor Display App" panose="020B0503020203020203" pitchFamily="34" charset="0"/>
                <a:sym typeface="Wix Madefor Text"/>
              </a:rPr>
              <a:t> </a:t>
            </a:r>
            <a:r>
              <a:rPr lang="en-US" sz="1200" dirty="0">
                <a:solidFill>
                  <a:schemeClr val="tx2"/>
                </a:solidFill>
                <a:latin typeface="Wix Madefor Display App" panose="020B0503020203020203" pitchFamily="34" charset="0"/>
                <a:ea typeface="Wix Madefor Text"/>
                <a:cs typeface="Wix Madefor Display App" panose="020B0503020203020203" pitchFamily="34" charset="0"/>
                <a:sym typeface="Wix Madefor Text"/>
              </a:rPr>
              <a:t>– </a:t>
            </a:r>
          </a:p>
          <a:p>
            <a:pPr>
              <a:buClr>
                <a:schemeClr val="lt1"/>
              </a:buClr>
              <a:buSzPts val="1600"/>
            </a:pPr>
            <a:r>
              <a:rPr lang="en-US" sz="1600" dirty="0">
                <a:solidFill>
                  <a:schemeClr val="tx2"/>
                </a:solidFill>
                <a:latin typeface="Wix Madefor Display App" panose="020B0503020203020203" pitchFamily="34" charset="0"/>
                <a:ea typeface="Wix Madefor Text"/>
                <a:cs typeface="Wix Madefor Display App" panose="020B0503020203020203" pitchFamily="34" charset="0"/>
                <a:sym typeface="Wix Madefor Text"/>
              </a:rPr>
              <a:t>Responsible for handling user input</a:t>
            </a:r>
            <a:endParaRPr sz="1200" i="0" u="none" strike="noStrike" cap="none" dirty="0">
              <a:solidFill>
                <a:schemeClr val="tx2"/>
              </a:solidFill>
              <a:latin typeface="Wix Madefor Display App" panose="020B0503020203020203" pitchFamily="34" charset="0"/>
              <a:ea typeface="Wix Madefor Text"/>
              <a:cs typeface="Wix Madefor Display App" panose="020B0503020203020203" pitchFamily="34" charset="0"/>
              <a:sym typeface="Wix Madefor Text"/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00E1DF8-8929-D941-95EE-61707C03F200}"/>
              </a:ext>
            </a:extLst>
          </p:cNvPr>
          <p:cNvGrpSpPr/>
          <p:nvPr/>
        </p:nvGrpSpPr>
        <p:grpSpPr>
          <a:xfrm rot="16200000" flipH="1" flipV="1">
            <a:off x="4034742" y="2791639"/>
            <a:ext cx="1147001" cy="209838"/>
            <a:chOff x="3887900" y="1306812"/>
            <a:chExt cx="2213996" cy="554400"/>
          </a:xfrm>
        </p:grpSpPr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2FDFEB50-D1F8-5D47-87CE-5FA7D1CFB8C8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5061581" y="280515"/>
              <a:ext cx="0" cy="2080630"/>
            </a:xfrm>
            <a:prstGeom prst="straightConnector1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  <a:tailEnd type="triangle"/>
            </a:ln>
            <a:effectLst/>
          </p:spPr>
        </p:cxnSp>
        <p:sp>
          <p:nvSpPr>
            <p:cNvPr id="33" name="Block Arc 32">
              <a:extLst>
                <a:ext uri="{FF2B5EF4-FFF2-40B4-BE49-F238E27FC236}">
                  <a16:creationId xmlns:a16="http://schemas.microsoft.com/office/drawing/2014/main" id="{A26DCBEA-8795-FA46-B63F-9B36EC4C49B3}"/>
                </a:ext>
              </a:extLst>
            </p:cNvPr>
            <p:cNvSpPr/>
            <p:nvPr/>
          </p:nvSpPr>
          <p:spPr>
            <a:xfrm rot="20083973">
              <a:off x="3887900" y="1306812"/>
              <a:ext cx="360000" cy="554400"/>
            </a:xfrm>
            <a:prstGeom prst="blockArc">
              <a:avLst>
                <a:gd name="adj1" fmla="val 13650417"/>
                <a:gd name="adj2" fmla="val 17146003"/>
                <a:gd name="adj3" fmla="val 1666"/>
              </a:avLst>
            </a:prstGeom>
            <a:solidFill>
              <a:sysClr val="windowText" lastClr="000000"/>
            </a:solidFill>
            <a:ln w="22225" cap="flat" cmpd="thickThin" algn="ctr">
              <a:solidFill>
                <a:sysClr val="windowText" lastClr="000000"/>
              </a:solidFill>
              <a:prstDash val="solid"/>
            </a:ln>
            <a:effectLst>
              <a:softEdge rad="0"/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L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endParaRPr>
            </a:p>
          </p:txBody>
        </p:sp>
      </p:grp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98BD67AA-C0D0-0242-AEB5-FF1D3E205B97}"/>
              </a:ext>
            </a:extLst>
          </p:cNvPr>
          <p:cNvCxnSpPr>
            <a:cxnSpLocks/>
          </p:cNvCxnSpPr>
          <p:nvPr/>
        </p:nvCxnSpPr>
        <p:spPr>
          <a:xfrm flipH="1">
            <a:off x="3939928" y="2321392"/>
            <a:ext cx="702872" cy="3548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845F3038-3C19-9E41-AAE1-42A94B2A97C3}"/>
              </a:ext>
            </a:extLst>
          </p:cNvPr>
          <p:cNvSpPr/>
          <p:nvPr/>
        </p:nvSpPr>
        <p:spPr>
          <a:xfrm>
            <a:off x="3746610" y="3699963"/>
            <a:ext cx="1662341" cy="1016363"/>
          </a:xfrm>
          <a:prstGeom prst="roundRect">
            <a:avLst/>
          </a:prstGeom>
          <a:solidFill>
            <a:srgbClr val="8CE0FD">
              <a:alpha val="0"/>
            </a:srgbClr>
          </a:solidFill>
          <a:ln w="15875" cap="flat" cmpd="sng" algn="ctr">
            <a:solidFill>
              <a:sysClr val="windowText" lastClr="000000">
                <a:alpha val="0"/>
              </a:sys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L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E278B39-6E84-B545-95E3-268CB8CBDEB7}"/>
              </a:ext>
            </a:extLst>
          </p:cNvPr>
          <p:cNvSpPr txBox="1"/>
          <p:nvPr/>
        </p:nvSpPr>
        <p:spPr>
          <a:xfrm>
            <a:off x="4774210" y="2207213"/>
            <a:ext cx="1249015" cy="225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>
              <a:buClrTx/>
              <a:buFontTx/>
              <a:buNone/>
            </a:pPr>
            <a:r>
              <a:rPr lang="en-IL" sz="1100" kern="1200" dirty="0">
                <a:solidFill>
                  <a:prstClr val="black"/>
                </a:solidFill>
                <a:latin typeface="Tw Cen MT" panose="020B0602020104020603"/>
                <a:ea typeface="+mn-ea"/>
                <a:cs typeface="+mn-cs"/>
              </a:rPr>
              <a:t>View subscribes to </a:t>
            </a:r>
          </a:p>
          <a:p>
            <a:pPr algn="ctr" defTabSz="457200">
              <a:buClrTx/>
              <a:buFontTx/>
              <a:buNone/>
            </a:pPr>
            <a:r>
              <a:rPr lang="en-IL" sz="1100" kern="1200" dirty="0">
                <a:solidFill>
                  <a:prstClr val="black"/>
                </a:solidFill>
                <a:latin typeface="Tw Cen MT" panose="020B0602020104020603"/>
                <a:ea typeface="+mn-ea"/>
                <a:cs typeface="+mn-cs"/>
              </a:rPr>
              <a:t>the model changes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DE40C92-0808-3043-880D-3CCC3F92E35B}"/>
              </a:ext>
            </a:extLst>
          </p:cNvPr>
          <p:cNvSpPr txBox="1"/>
          <p:nvPr/>
        </p:nvSpPr>
        <p:spPr>
          <a:xfrm>
            <a:off x="348885" y="2198676"/>
            <a:ext cx="636463" cy="2256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200">
              <a:buClrTx/>
              <a:buFontTx/>
              <a:buNone/>
            </a:pPr>
            <a:r>
              <a:rPr lang="en-IL" sz="1100" kern="1200" dirty="0">
                <a:solidFill>
                  <a:prstClr val="black"/>
                </a:solidFill>
                <a:latin typeface="Tw Cen MT" panose="020B0602020104020603"/>
                <a:ea typeface="+mn-ea"/>
                <a:cs typeface="+mn-cs"/>
              </a:rPr>
              <a:t>Controller updates </a:t>
            </a:r>
            <a:br>
              <a:rPr lang="en-IL" sz="1100" kern="1200" dirty="0">
                <a:solidFill>
                  <a:prstClr val="black"/>
                </a:solidFill>
                <a:latin typeface="Tw Cen MT" panose="020B0602020104020603"/>
                <a:ea typeface="+mn-ea"/>
                <a:cs typeface="+mn-cs"/>
              </a:rPr>
            </a:br>
            <a:r>
              <a:rPr lang="en-IL" sz="1100" kern="1200" dirty="0">
                <a:solidFill>
                  <a:prstClr val="black"/>
                </a:solidFill>
                <a:latin typeface="Tw Cen MT" panose="020B0602020104020603"/>
                <a:ea typeface="+mn-ea"/>
                <a:cs typeface="+mn-cs"/>
              </a:rPr>
              <a:t>Model’s data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18966D0-F7E6-FB41-BFAF-5B08EA4B7FF0}"/>
              </a:ext>
            </a:extLst>
          </p:cNvPr>
          <p:cNvSpPr txBox="1"/>
          <p:nvPr/>
        </p:nvSpPr>
        <p:spPr>
          <a:xfrm>
            <a:off x="2656022" y="4562135"/>
            <a:ext cx="792720" cy="2256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200">
              <a:buClrTx/>
              <a:buFontTx/>
              <a:buNone/>
            </a:pPr>
            <a:r>
              <a:rPr lang="en-IL" sz="1100" kern="1200" dirty="0">
                <a:solidFill>
                  <a:prstClr val="black"/>
                </a:solidFill>
                <a:latin typeface="Tw Cen MT" panose="020B0602020104020603"/>
                <a:ea typeface="+mn-ea"/>
                <a:cs typeface="+mn-cs"/>
              </a:rPr>
              <a:t>The controller subscribes </a:t>
            </a:r>
          </a:p>
          <a:p>
            <a:pPr algn="ctr" defTabSz="457200">
              <a:buClrTx/>
              <a:buFontTx/>
              <a:buNone/>
            </a:pPr>
            <a:r>
              <a:rPr lang="en-IL" sz="1100" kern="1200" dirty="0">
                <a:solidFill>
                  <a:prstClr val="black"/>
                </a:solidFill>
                <a:latin typeface="Tw Cen MT" panose="020B0602020104020603"/>
                <a:ea typeface="+mn-ea"/>
                <a:cs typeface="+mn-cs"/>
              </a:rPr>
              <a:t>to the view events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28D6D8B7-2E5B-4C4C-8768-0888A71D016E}"/>
              </a:ext>
            </a:extLst>
          </p:cNvPr>
          <p:cNvCxnSpPr>
            <a:cxnSpLocks/>
          </p:cNvCxnSpPr>
          <p:nvPr/>
        </p:nvCxnSpPr>
        <p:spPr>
          <a:xfrm flipH="1">
            <a:off x="2342486" y="3998670"/>
            <a:ext cx="1350030" cy="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4A2CF64-1856-484A-8B83-A4C231D98205}"/>
              </a:ext>
            </a:extLst>
          </p:cNvPr>
          <p:cNvGrpSpPr/>
          <p:nvPr/>
        </p:nvGrpSpPr>
        <p:grpSpPr>
          <a:xfrm>
            <a:off x="1453583" y="2314600"/>
            <a:ext cx="898012" cy="1175506"/>
            <a:chOff x="3681353" y="1286859"/>
            <a:chExt cx="1787227" cy="2244231"/>
          </a:xfrm>
        </p:grpSpPr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ADCD130-ABB2-9845-AE01-D20A20E7BF7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681353" y="1419781"/>
              <a:ext cx="15506" cy="2111309"/>
            </a:xfrm>
            <a:prstGeom prst="line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02AFC3DD-5692-AC40-9EA4-BC649D95F5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1131" y="1287970"/>
              <a:ext cx="1627449" cy="18628"/>
            </a:xfrm>
            <a:prstGeom prst="straightConnector1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  <a:tailEnd type="triangle"/>
            </a:ln>
            <a:effectLst/>
          </p:spPr>
        </p:cxnSp>
        <p:sp>
          <p:nvSpPr>
            <p:cNvPr id="43" name="Block Arc 42">
              <a:extLst>
                <a:ext uri="{FF2B5EF4-FFF2-40B4-BE49-F238E27FC236}">
                  <a16:creationId xmlns:a16="http://schemas.microsoft.com/office/drawing/2014/main" id="{94C40683-2C79-694C-B9AF-D6850A3D4A2A}"/>
                </a:ext>
              </a:extLst>
            </p:cNvPr>
            <p:cNvSpPr/>
            <p:nvPr/>
          </p:nvSpPr>
          <p:spPr>
            <a:xfrm rot="20083973">
              <a:off x="3704216" y="1286859"/>
              <a:ext cx="360000" cy="554400"/>
            </a:xfrm>
            <a:prstGeom prst="blockArc">
              <a:avLst>
                <a:gd name="adj1" fmla="val 13650417"/>
                <a:gd name="adj2" fmla="val 17146003"/>
                <a:gd name="adj3" fmla="val 1666"/>
              </a:avLst>
            </a:prstGeom>
            <a:solidFill>
              <a:sysClr val="windowText" lastClr="000000"/>
            </a:solidFill>
            <a:ln w="22225" cap="flat" cmpd="thickThin" algn="ctr">
              <a:solidFill>
                <a:sysClr val="windowText" lastClr="000000"/>
              </a:solidFill>
              <a:prstDash val="solid"/>
            </a:ln>
            <a:effectLst>
              <a:softEdge rad="0"/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L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endParaRP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A0DE893A-0005-E64E-9B10-39B7DDA8B155}"/>
              </a:ext>
            </a:extLst>
          </p:cNvPr>
          <p:cNvSpPr txBox="1"/>
          <p:nvPr/>
        </p:nvSpPr>
        <p:spPr>
          <a:xfrm>
            <a:off x="4299886" y="4493029"/>
            <a:ext cx="245081" cy="1450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>
              <a:buClrTx/>
              <a:buFontTx/>
              <a:buNone/>
            </a:pPr>
            <a:r>
              <a:rPr lang="en-IL" sz="1200" kern="1200" dirty="0">
                <a:solidFill>
                  <a:prstClr val="black"/>
                </a:solidFill>
                <a:latin typeface="Tw Cen MT" panose="020B0602020104020603"/>
                <a:ea typeface="+mn-ea"/>
                <a:cs typeface="+mn-cs"/>
              </a:rPr>
              <a:t>View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202BD3C-627F-F541-A1AC-F831DC71C885}"/>
              </a:ext>
            </a:extLst>
          </p:cNvPr>
          <p:cNvSpPr txBox="1"/>
          <p:nvPr/>
        </p:nvSpPr>
        <p:spPr>
          <a:xfrm>
            <a:off x="2931750" y="1683009"/>
            <a:ext cx="289316" cy="1450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>
              <a:buClrTx/>
              <a:buFontTx/>
              <a:buNone/>
            </a:pPr>
            <a:r>
              <a:rPr lang="en-IL" sz="1200" kern="1200" dirty="0">
                <a:solidFill>
                  <a:prstClr val="black"/>
                </a:solidFill>
                <a:latin typeface="Tw Cen MT" panose="020B0602020104020603"/>
                <a:ea typeface="+mn-ea"/>
                <a:cs typeface="+mn-cs"/>
              </a:rPr>
              <a:t>Model</a:t>
            </a:r>
            <a:endParaRPr lang="en-IL" sz="1000" kern="1200" dirty="0">
              <a:solidFill>
                <a:prstClr val="black"/>
              </a:solidFill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EEE7087-AFF1-AE49-B051-13CA76A8FAE0}"/>
              </a:ext>
            </a:extLst>
          </p:cNvPr>
          <p:cNvSpPr txBox="1"/>
          <p:nvPr/>
        </p:nvSpPr>
        <p:spPr>
          <a:xfrm>
            <a:off x="1020876" y="4511863"/>
            <a:ext cx="394089" cy="1450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>
              <a:buClrTx/>
              <a:buFontTx/>
              <a:buNone/>
            </a:pPr>
            <a:r>
              <a:rPr lang="en-IL" sz="1200" kern="1200" dirty="0">
                <a:solidFill>
                  <a:prstClr val="black"/>
                </a:solidFill>
                <a:latin typeface="Tw Cen MT" panose="020B0602020104020603"/>
                <a:ea typeface="+mn-ea"/>
                <a:cs typeface="+mn-cs"/>
              </a:rPr>
              <a:t>Controller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9803A1F-DD99-4F4A-8DF5-ADA45688AE7D}"/>
              </a:ext>
            </a:extLst>
          </p:cNvPr>
          <p:cNvSpPr txBox="1"/>
          <p:nvPr/>
        </p:nvSpPr>
        <p:spPr>
          <a:xfrm>
            <a:off x="4568421" y="3958347"/>
            <a:ext cx="626512" cy="145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>
              <a:buClrTx/>
              <a:buFontTx/>
              <a:buNone/>
            </a:pPr>
            <a:r>
              <a:rPr lang="en-IL" sz="1200" kern="1200" dirty="0">
                <a:solidFill>
                  <a:prstClr val="black"/>
                </a:solidFill>
                <a:latin typeface="Tw Cen MT" panose="020B0602020104020603"/>
                <a:ea typeface="+mn-ea"/>
                <a:cs typeface="+mn-cs"/>
              </a:rPr>
              <a:t>$ 10</a:t>
            </a:r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04AC1E5A-655C-E949-9434-7C720F0A1577}"/>
              </a:ext>
            </a:extLst>
          </p:cNvPr>
          <p:cNvSpPr/>
          <p:nvPr/>
        </p:nvSpPr>
        <p:spPr>
          <a:xfrm>
            <a:off x="2359074" y="1928289"/>
            <a:ext cx="1657921" cy="1017267"/>
          </a:xfrm>
          <a:prstGeom prst="roundRect">
            <a:avLst/>
          </a:prstGeom>
          <a:solidFill>
            <a:srgbClr val="FDD34D"/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{ b</a:t>
            </a:r>
            <a:r>
              <a:rPr kumimoji="0" lang="en-IL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alance: 0 }</a:t>
            </a:r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1EE554BA-2038-5D4E-8187-B2DBE9580F0A}"/>
              </a:ext>
            </a:extLst>
          </p:cNvPr>
          <p:cNvSpPr/>
          <p:nvPr/>
        </p:nvSpPr>
        <p:spPr>
          <a:xfrm>
            <a:off x="659867" y="3499370"/>
            <a:ext cx="1698288" cy="1016362"/>
          </a:xfrm>
          <a:prstGeom prst="roundRect">
            <a:avLst/>
          </a:prstGeom>
          <a:solidFill>
            <a:srgbClr val="6EEA85"/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L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handleDeposit</a:t>
            </a: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L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handleWithdraw</a:t>
            </a:r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F401F232-3897-F845-9494-14AAF0AB3C2F}"/>
              </a:ext>
            </a:extLst>
          </p:cNvPr>
          <p:cNvSpPr/>
          <p:nvPr/>
        </p:nvSpPr>
        <p:spPr>
          <a:xfrm>
            <a:off x="836680" y="3693740"/>
            <a:ext cx="1300763" cy="706020"/>
          </a:xfrm>
          <a:prstGeom prst="roundRect">
            <a:avLst/>
          </a:prstGeom>
          <a:noFill/>
          <a:ln w="0" cap="flat" cmpd="sng" algn="ctr">
            <a:solidFill>
              <a:sysClr val="windowText" lastClr="000000">
                <a:alpha val="0"/>
              </a:sys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L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51B07977-7D98-094B-B6F2-78B574A089C0}"/>
              </a:ext>
            </a:extLst>
          </p:cNvPr>
          <p:cNvSpPr/>
          <p:nvPr/>
        </p:nvSpPr>
        <p:spPr>
          <a:xfrm>
            <a:off x="3692516" y="3470058"/>
            <a:ext cx="1662341" cy="1016363"/>
          </a:xfrm>
          <a:prstGeom prst="roundRect">
            <a:avLst/>
          </a:prstGeom>
          <a:solidFill>
            <a:srgbClr val="8CE0FD"/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L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FCA1CC0C-357F-C741-981C-A6E45BA27AFE}"/>
              </a:ext>
            </a:extLst>
          </p:cNvPr>
          <p:cNvSpPr/>
          <p:nvPr/>
        </p:nvSpPr>
        <p:spPr>
          <a:xfrm>
            <a:off x="3861195" y="3734850"/>
            <a:ext cx="1043311" cy="282847"/>
          </a:xfrm>
          <a:prstGeom prst="roundRect">
            <a:avLst/>
          </a:prstGeom>
          <a:solidFill>
            <a:srgbClr val="8CE0FD"/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L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Deposit    </a:t>
            </a:r>
            <a:r>
              <a:rPr kumimoji="0" lang="en-IL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</a:t>
            </a:r>
            <a:r>
              <a:rPr kumimoji="0" lang="en-IL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10$</a:t>
            </a:r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A9C89C34-8241-3445-9E28-DE30AFF39265}"/>
              </a:ext>
            </a:extLst>
          </p:cNvPr>
          <p:cNvSpPr/>
          <p:nvPr/>
        </p:nvSpPr>
        <p:spPr>
          <a:xfrm>
            <a:off x="3855368" y="4064685"/>
            <a:ext cx="1049138" cy="282847"/>
          </a:xfrm>
          <a:prstGeom prst="roundRect">
            <a:avLst/>
          </a:prstGeom>
          <a:solidFill>
            <a:srgbClr val="8CE0FD"/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L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Witdrhaw 10$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B67695F-3FEB-A04D-9F84-3FC391C44913}"/>
              </a:ext>
            </a:extLst>
          </p:cNvPr>
          <p:cNvSpPr txBox="1"/>
          <p:nvPr/>
        </p:nvSpPr>
        <p:spPr>
          <a:xfrm>
            <a:off x="4967623" y="3882634"/>
            <a:ext cx="4187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>
              <a:buClrTx/>
              <a:buFontTx/>
              <a:buNone/>
            </a:pPr>
            <a:r>
              <a:rPr lang="en-IL" kern="1200" dirty="0">
                <a:solidFill>
                  <a:prstClr val="black"/>
                </a:solidFill>
                <a:latin typeface="Wix Madefor Display App" panose="020B0503020203020203" pitchFamily="34" charset="0"/>
                <a:ea typeface="+mn-ea"/>
                <a:cs typeface="Wix Madefor Display App" panose="020B0503020203020203" pitchFamily="34" charset="0"/>
              </a:rPr>
              <a:t>0$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F60A5A-7B61-614A-A335-166E978D057D}"/>
              </a:ext>
            </a:extLst>
          </p:cNvPr>
          <p:cNvSpPr txBox="1"/>
          <p:nvPr/>
        </p:nvSpPr>
        <p:spPr>
          <a:xfrm>
            <a:off x="3225142" y="3753635"/>
            <a:ext cx="741248" cy="507831"/>
          </a:xfrm>
          <a:prstGeom prst="rect">
            <a:avLst/>
          </a:prstGeom>
          <a:solidFill>
            <a:srgbClr val="3182D7"/>
          </a:solidFill>
          <a:ln>
            <a:solidFill>
              <a:sysClr val="windowText" lastClr="0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L" sz="900" dirty="0">
                <a:solidFill>
                  <a:schemeClr val="tx2"/>
                </a:solidFill>
                <a:latin typeface="Wix Madefor Display App" panose="020B0503020203020203" pitchFamily="34" charset="0"/>
                <a:cs typeface="Wix Madefor Display App" panose="020B0503020203020203" pitchFamily="34" charset="0"/>
              </a:rPr>
              <a:t>Click Event:</a:t>
            </a:r>
            <a:br>
              <a:rPr lang="en-IL" sz="900" dirty="0">
                <a:solidFill>
                  <a:schemeClr val="tx2"/>
                </a:solidFill>
                <a:latin typeface="Wix Madefor Display App" panose="020B0503020203020203" pitchFamily="34" charset="0"/>
                <a:cs typeface="Wix Madefor Display App" panose="020B0503020203020203" pitchFamily="34" charset="0"/>
              </a:rPr>
            </a:br>
            <a:r>
              <a:rPr lang="en-IL" sz="900" dirty="0">
                <a:solidFill>
                  <a:schemeClr val="tx2"/>
                </a:solidFill>
                <a:latin typeface="Wix Madefor Display App" panose="020B0503020203020203" pitchFamily="34" charset="0"/>
                <a:cs typeface="Wix Madefor Display App" panose="020B0503020203020203" pitchFamily="34" charset="0"/>
              </a:rPr>
              <a:t>Deposit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BB0C879-D9F8-AF4F-9700-E09A0B119E8F}"/>
              </a:ext>
            </a:extLst>
          </p:cNvPr>
          <p:cNvSpPr txBox="1"/>
          <p:nvPr/>
        </p:nvSpPr>
        <p:spPr>
          <a:xfrm>
            <a:off x="1082959" y="3212617"/>
            <a:ext cx="741248" cy="369332"/>
          </a:xfrm>
          <a:prstGeom prst="rect">
            <a:avLst/>
          </a:prstGeom>
          <a:solidFill>
            <a:srgbClr val="3182D7"/>
          </a:solidFill>
          <a:ln>
            <a:solidFill>
              <a:sysClr val="windowText" lastClr="0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tx2"/>
                </a:solidFill>
                <a:latin typeface="Wix Madefor Display App" panose="020B0503020203020203" pitchFamily="34" charset="0"/>
                <a:cs typeface="Wix Madefor Display App" panose="020B0503020203020203" pitchFamily="34" charset="0"/>
              </a:rPr>
              <a:t>S</a:t>
            </a:r>
            <a:r>
              <a:rPr lang="en-IL" sz="900" dirty="0">
                <a:solidFill>
                  <a:schemeClr val="tx2"/>
                </a:solidFill>
                <a:latin typeface="Wix Madefor Display App" panose="020B0503020203020203" pitchFamily="34" charset="0"/>
                <a:cs typeface="Wix Madefor Display App" panose="020B0503020203020203" pitchFamily="34" charset="0"/>
              </a:rPr>
              <a:t>et</a:t>
            </a:r>
            <a:br>
              <a:rPr lang="en-IL" sz="900" dirty="0">
                <a:solidFill>
                  <a:schemeClr val="tx2"/>
                </a:solidFill>
                <a:latin typeface="Wix Madefor Display App" panose="020B0503020203020203" pitchFamily="34" charset="0"/>
                <a:cs typeface="Wix Madefor Display App" panose="020B0503020203020203" pitchFamily="34" charset="0"/>
              </a:rPr>
            </a:br>
            <a:r>
              <a:rPr lang="en-IL" sz="900" dirty="0">
                <a:solidFill>
                  <a:schemeClr val="tx2"/>
                </a:solidFill>
                <a:latin typeface="Wix Madefor Display App" panose="020B0503020203020203" pitchFamily="34" charset="0"/>
                <a:cs typeface="Wix Madefor Display App" panose="020B0503020203020203" pitchFamily="34" charset="0"/>
              </a:rPr>
              <a:t>Balance</a:t>
            </a:r>
          </a:p>
        </p:txBody>
      </p: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E72A0306-3F37-A343-AF27-AA3A3CDCC508}"/>
              </a:ext>
            </a:extLst>
          </p:cNvPr>
          <p:cNvSpPr/>
          <p:nvPr/>
        </p:nvSpPr>
        <p:spPr>
          <a:xfrm>
            <a:off x="2476713" y="1965281"/>
            <a:ext cx="1473839" cy="931652"/>
          </a:xfrm>
          <a:prstGeom prst="roundRect">
            <a:avLst/>
          </a:prstGeom>
          <a:solidFill>
            <a:srgbClr val="FDD34D"/>
          </a:solidFill>
          <a:ln w="158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{ b</a:t>
            </a:r>
            <a:r>
              <a:rPr kumimoji="0" lang="en-IL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alance: 10 }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5C84923-94E7-C540-9BC7-215575B86141}"/>
              </a:ext>
            </a:extLst>
          </p:cNvPr>
          <p:cNvSpPr txBox="1"/>
          <p:nvPr/>
        </p:nvSpPr>
        <p:spPr>
          <a:xfrm>
            <a:off x="3725321" y="2185678"/>
            <a:ext cx="741248" cy="369332"/>
          </a:xfrm>
          <a:prstGeom prst="rect">
            <a:avLst/>
          </a:prstGeom>
          <a:solidFill>
            <a:srgbClr val="3182D7"/>
          </a:solidFill>
          <a:ln>
            <a:solidFill>
              <a:sysClr val="windowText" lastClr="0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tx2"/>
                </a:solidFill>
                <a:latin typeface="Wix Madefor Display App" panose="020B0503020203020203" pitchFamily="34" charset="0"/>
                <a:cs typeface="Wix Madefor Display App" panose="020B0503020203020203" pitchFamily="34" charset="0"/>
              </a:rPr>
              <a:t>Balance</a:t>
            </a:r>
            <a:br>
              <a:rPr lang="en-US" sz="900" dirty="0">
                <a:solidFill>
                  <a:schemeClr val="tx2"/>
                </a:solidFill>
                <a:latin typeface="Wix Madefor Display App" panose="020B0503020203020203" pitchFamily="34" charset="0"/>
                <a:cs typeface="Wix Madefor Display App" panose="020B0503020203020203" pitchFamily="34" charset="0"/>
              </a:rPr>
            </a:br>
            <a:r>
              <a:rPr lang="en-US" sz="900" dirty="0">
                <a:solidFill>
                  <a:schemeClr val="tx2"/>
                </a:solidFill>
                <a:latin typeface="Wix Madefor Display App" panose="020B0503020203020203" pitchFamily="34" charset="0"/>
                <a:cs typeface="Wix Madefor Display App" panose="020B0503020203020203" pitchFamily="34" charset="0"/>
              </a:rPr>
              <a:t>Changed</a:t>
            </a:r>
            <a:endParaRPr lang="en-IL" sz="900" dirty="0">
              <a:solidFill>
                <a:schemeClr val="tx2"/>
              </a:solidFill>
              <a:latin typeface="Wix Madefor Display App" panose="020B0503020203020203" pitchFamily="34" charset="0"/>
              <a:cs typeface="Wix Madefor Display App" panose="020B050302020302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3721B3E-CC83-0441-BCCF-DEE8B098610F}"/>
              </a:ext>
            </a:extLst>
          </p:cNvPr>
          <p:cNvSpPr txBox="1"/>
          <p:nvPr/>
        </p:nvSpPr>
        <p:spPr>
          <a:xfrm>
            <a:off x="4876234" y="3882634"/>
            <a:ext cx="266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L" dirty="0">
                <a:latin typeface="Wix Madefor Display App" panose="020B0503020203020203" pitchFamily="34" charset="0"/>
                <a:cs typeface="Wix Madefor Display App" panose="020B0503020203020203" pitchFamily="34" charset="0"/>
              </a:rPr>
              <a:t>1</a:t>
            </a:r>
          </a:p>
        </p:txBody>
      </p:sp>
      <p:sp>
        <p:nvSpPr>
          <p:cNvPr id="55" name="Google Shape;490;p81">
            <a:extLst>
              <a:ext uri="{FF2B5EF4-FFF2-40B4-BE49-F238E27FC236}">
                <a16:creationId xmlns:a16="http://schemas.microsoft.com/office/drawing/2014/main" id="{80D2F2A7-0514-104F-B44F-F27B5F04E2AB}"/>
              </a:ext>
            </a:extLst>
          </p:cNvPr>
          <p:cNvSpPr txBox="1"/>
          <p:nvPr/>
        </p:nvSpPr>
        <p:spPr>
          <a:xfrm>
            <a:off x="632300" y="1080000"/>
            <a:ext cx="47403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 dirty="0">
                <a:solidFill>
                  <a:schemeClr val="dk1"/>
                </a:solidFill>
                <a:latin typeface="Wix Madefor Display"/>
                <a:ea typeface="Wix Madefor Display"/>
                <a:cs typeface="Wix Madefor Display"/>
                <a:sym typeface="Wix Madefor Display"/>
              </a:rPr>
              <a:t>MVC </a:t>
            </a:r>
            <a:endParaRPr sz="3200" b="1" dirty="0">
              <a:solidFill>
                <a:schemeClr val="dk1"/>
              </a:solidFill>
              <a:latin typeface="Wix Madefor Display"/>
              <a:ea typeface="Wix Madefor Display"/>
              <a:cs typeface="Wix Madefor Display"/>
              <a:sym typeface="Wix Madefor Display"/>
            </a:endParaRPr>
          </a:p>
        </p:txBody>
      </p:sp>
    </p:spTree>
    <p:extLst>
      <p:ext uri="{BB962C8B-B14F-4D97-AF65-F5344CB8AC3E}">
        <p14:creationId xmlns:p14="http://schemas.microsoft.com/office/powerpoint/2010/main" val="1671085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059 -0.00185 L -0.13611 -0.00185 " pathEditMode="relative" rAng="0" ptsTypes="AA">
                                      <p:cBhvr>
                                        <p:cTn id="9" dur="3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344" y="0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8"/>
                                            </p:cond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000"/>
                            </p:stCondLst>
                            <p:childTnLst>
                              <p:par>
                                <p:cTn id="11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0"/>
                            </p:stCondLst>
                            <p:childTnLst>
                              <p:par>
                                <p:cTn id="14" presetID="57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3.82716E-6 L -4.16667E-6 -0.10154 C -4.16667E-6 -0.14691 0.02865 -0.20277 0.05226 -0.20277 L 0.10452 -0.20277 " pathEditMode="relative" rAng="0" ptsTypes="AAAA">
                                      <p:cBhvr>
                                        <p:cTn id="15" dur="3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26" y="-10154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4"/>
                                            </p:cond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6000"/>
                            </p:stCondLst>
                            <p:childTnLst>
                              <p:par>
                                <p:cTn id="20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6000"/>
                            </p:stCondLst>
                            <p:childTnLst>
                              <p:par>
                                <p:cTn id="23" presetID="5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7 0.00062 L 0.0335 0.00062 C 0.04861 0.00062 0.06771 0.05834 0.06771 0.10525 L 0.06771 0.21019 " pathEditMode="relative" rAng="0" ptsTypes="AAAA">
                                      <p:cBhvr>
                                        <p:cTn id="24" dur="3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20" y="10463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3"/>
                                            </p:cond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90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56" grpId="0" animBg="1"/>
      <p:bldP spid="56" grpId="1" animBg="1"/>
      <p:bldP spid="57" grpId="0" animBg="1"/>
      <p:bldP spid="58" grpId="0" animBg="1"/>
      <p:bldP spid="58" grpId="1" animBg="1"/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dk2"/>
        </a:solidFill>
        <a:effectLst/>
      </p:bgPr>
    </p:bg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68"/>
          <p:cNvSpPr txBox="1"/>
          <p:nvPr/>
        </p:nvSpPr>
        <p:spPr>
          <a:xfrm>
            <a:off x="632299" y="1899200"/>
            <a:ext cx="6997226" cy="1661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>
                <a:solidFill>
                  <a:srgbClr val="FFFFFF"/>
                </a:solidFill>
                <a:latin typeface="Wix Madefor Display"/>
                <a:ea typeface="Wix Madefor Display"/>
                <a:cs typeface="Wix Madefor Display"/>
                <a:sym typeface="Wix Madefor Display"/>
              </a:rPr>
              <a:t>So, what’s the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dirty="0">
                <a:solidFill>
                  <a:srgbClr val="FFFFFF"/>
                </a:solidFill>
                <a:latin typeface="Wix Madefor Display"/>
                <a:ea typeface="Wix Madefor Display"/>
                <a:cs typeface="Wix Madefor Display"/>
                <a:sym typeface="Wix Madefor Display"/>
              </a:rPr>
              <a:t>			problem?</a:t>
            </a:r>
            <a:endParaRPr sz="4800" b="1" dirty="0">
              <a:solidFill>
                <a:srgbClr val="FFFFFF"/>
              </a:solidFill>
              <a:latin typeface="Wix Madefor Display"/>
              <a:ea typeface="Wix Madefor Display"/>
              <a:cs typeface="Wix Madefor Display"/>
              <a:sym typeface="Wix Madefor Display"/>
            </a:endParaRPr>
          </a:p>
        </p:txBody>
      </p:sp>
      <p:sp>
        <p:nvSpPr>
          <p:cNvPr id="378" name="Google Shape;378;p68"/>
          <p:cNvSpPr txBox="1"/>
          <p:nvPr/>
        </p:nvSpPr>
        <p:spPr>
          <a:xfrm>
            <a:off x="632300" y="1080000"/>
            <a:ext cx="4740300" cy="530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i="1" dirty="0">
                <a:solidFill>
                  <a:srgbClr val="FFFFFF"/>
                </a:solidFill>
                <a:latin typeface="Wix Madefor Text"/>
                <a:ea typeface="Wix Madefor Text"/>
                <a:cs typeface="Wix Madefor Text"/>
                <a:sym typeface="Wix Madefor Text"/>
              </a:rPr>
              <a:t>S</a:t>
            </a:r>
            <a:r>
              <a:rPr lang="en" sz="1500" i="1" dirty="0" err="1">
                <a:solidFill>
                  <a:srgbClr val="FFFFFF"/>
                </a:solidFill>
                <a:latin typeface="Wix Madefor Text"/>
                <a:ea typeface="Wix Madefor Text"/>
                <a:cs typeface="Wix Madefor Text"/>
                <a:sym typeface="Wix Madefor Text"/>
              </a:rPr>
              <a:t>ounds</a:t>
            </a:r>
            <a:r>
              <a:rPr lang="en" sz="1500" i="1" dirty="0">
                <a:solidFill>
                  <a:srgbClr val="FFFFFF"/>
                </a:solidFill>
                <a:latin typeface="Wix Madefor Text"/>
                <a:ea typeface="Wix Madefor Text"/>
                <a:cs typeface="Wix Madefor Text"/>
                <a:sym typeface="Wix Madefor Text"/>
              </a:rPr>
              <a:t> great!</a:t>
            </a:r>
            <a:endParaRPr sz="4800" b="1" dirty="0">
              <a:solidFill>
                <a:srgbClr val="FFFFFF"/>
              </a:solidFill>
              <a:latin typeface="Wix Madefor Display"/>
              <a:ea typeface="Wix Madefor Display"/>
              <a:cs typeface="Wix Madefor Display"/>
              <a:sym typeface="Wix Madefor Display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378;p68">
            <a:extLst>
              <a:ext uri="{FF2B5EF4-FFF2-40B4-BE49-F238E27FC236}">
                <a16:creationId xmlns:a16="http://schemas.microsoft.com/office/drawing/2014/main" id="{220A4C41-F5A0-B14F-983D-9C0593E3A776}"/>
              </a:ext>
            </a:extLst>
          </p:cNvPr>
          <p:cNvSpPr txBox="1"/>
          <p:nvPr/>
        </p:nvSpPr>
        <p:spPr>
          <a:xfrm>
            <a:off x="682177" y="1503949"/>
            <a:ext cx="8012936" cy="16927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i="1" dirty="0">
                <a:solidFill>
                  <a:srgbClr val="FFFFFF"/>
                </a:solidFill>
                <a:latin typeface="Wix Madefor Text"/>
                <a:ea typeface="Wix Madefor Text"/>
                <a:cs typeface="Wix Madefor Text"/>
                <a:sym typeface="Wix Madefor Text"/>
              </a:rPr>
              <a:t>S</a:t>
            </a:r>
            <a:r>
              <a:rPr lang="en" sz="4400" i="1" dirty="0" err="1">
                <a:solidFill>
                  <a:srgbClr val="FFFFFF"/>
                </a:solidFill>
                <a:latin typeface="Wix Madefor Text"/>
                <a:ea typeface="Wix Madefor Text"/>
                <a:cs typeface="Wix Madefor Text"/>
                <a:sym typeface="Wix Madefor Text"/>
              </a:rPr>
              <a:t>ounds</a:t>
            </a:r>
            <a:r>
              <a:rPr lang="en" sz="4400" i="1" dirty="0">
                <a:solidFill>
                  <a:srgbClr val="FFFFFF"/>
                </a:solidFill>
                <a:latin typeface="Wix Madefor Text"/>
                <a:ea typeface="Wix Madefor Text"/>
                <a:cs typeface="Wix Madefor Text"/>
                <a:sym typeface="Wix Madefor Text"/>
              </a:rPr>
              <a:t> great right?</a:t>
            </a:r>
            <a:endParaRPr lang="en" sz="4400" b="1" i="1" dirty="0">
              <a:solidFill>
                <a:srgbClr val="FFFFFF"/>
              </a:solidFill>
              <a:latin typeface="Wix Madefor Display"/>
              <a:ea typeface="Wix Madefor Text"/>
              <a:cs typeface="Wix Madefor Display"/>
              <a:sym typeface="Wix Madefor Display"/>
            </a:endParaRPr>
          </a:p>
          <a:p>
            <a:pPr>
              <a:lnSpc>
                <a:spcPct val="150000"/>
              </a:lnSpc>
            </a:pPr>
            <a:r>
              <a:rPr lang="en-US" sz="3600" i="1" dirty="0">
                <a:solidFill>
                  <a:srgbClr val="FFFFFF"/>
                </a:solidFill>
                <a:latin typeface="Wix Madefor Text"/>
                <a:ea typeface="Wix Madefor Text"/>
                <a:cs typeface="Wix Madefor Text"/>
                <a:sym typeface="Wix Madefor Text"/>
              </a:rPr>
              <a:t>	There is only one small problem</a:t>
            </a:r>
            <a:endParaRPr lang="en-US" sz="9600" b="1" dirty="0">
              <a:solidFill>
                <a:srgbClr val="FFFFFF"/>
              </a:solidFill>
              <a:latin typeface="Wix Madefor Display"/>
              <a:ea typeface="Wix Madefor Display"/>
              <a:cs typeface="Wix Madefor Display"/>
              <a:sym typeface="Wix Madefor Display"/>
            </a:endParaRPr>
          </a:p>
        </p:txBody>
      </p:sp>
    </p:spTree>
    <p:extLst>
      <p:ext uri="{BB962C8B-B14F-4D97-AF65-F5344CB8AC3E}">
        <p14:creationId xmlns:p14="http://schemas.microsoft.com/office/powerpoint/2010/main" val="3991323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64;p66">
            <a:extLst>
              <a:ext uri="{FF2B5EF4-FFF2-40B4-BE49-F238E27FC236}">
                <a16:creationId xmlns:a16="http://schemas.microsoft.com/office/drawing/2014/main" id="{8DF366EA-BC84-FC4B-884C-0B7B0CB6DD2C}"/>
              </a:ext>
            </a:extLst>
          </p:cNvPr>
          <p:cNvSpPr txBox="1"/>
          <p:nvPr/>
        </p:nvSpPr>
        <p:spPr>
          <a:xfrm>
            <a:off x="632299" y="1899200"/>
            <a:ext cx="6322415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n-US" sz="4800" b="1" dirty="0">
                <a:solidFill>
                  <a:schemeClr val="lt2"/>
                </a:solidFill>
                <a:latin typeface="Wix Madefor Display"/>
                <a:ea typeface="Wix Madefor Display"/>
                <a:cs typeface="Wix Madefor Display"/>
                <a:sym typeface="Wix Madefor Display"/>
              </a:rPr>
              <a:t>MVC doesn’t scale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7D2325-0A83-184D-9972-ACC4B2BE0FDD}"/>
              </a:ext>
            </a:extLst>
          </p:cNvPr>
          <p:cNvSpPr txBox="1"/>
          <p:nvPr/>
        </p:nvSpPr>
        <p:spPr>
          <a:xfrm>
            <a:off x="632300" y="3619835"/>
            <a:ext cx="68499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3350">
              <a:buClr>
                <a:schemeClr val="dk1"/>
              </a:buClr>
              <a:buSzPts val="1500"/>
            </a:pPr>
            <a:r>
              <a:rPr lang="en-IL" sz="1600" i="1" dirty="0">
                <a:solidFill>
                  <a:schemeClr val="tx2"/>
                </a:solidFill>
                <a:latin typeface="Wix Madefor Text"/>
                <a:cs typeface="Wix Madefor Text"/>
              </a:rPr>
              <a:t>According to Facebook, MVC </a:t>
            </a:r>
            <a:r>
              <a:rPr lang="en-US" sz="1600" i="1" dirty="0">
                <a:solidFill>
                  <a:schemeClr val="tx2"/>
                </a:solidFill>
                <a:latin typeface="Wix Madefor Text"/>
                <a:cs typeface="Wix Madefor Text"/>
              </a:rPr>
              <a:t>is based on the concept of ‘bidirectional data flow’ also known as ‘two way data binding’ and therefore - </a:t>
            </a:r>
            <a:r>
              <a:rPr lang="en-US" sz="1600" i="1" dirty="0">
                <a:solidFill>
                  <a:schemeClr val="tx2"/>
                </a:solidFill>
                <a:latin typeface="Wix Madefor Text"/>
                <a:cs typeface="Wix Madefor Text"/>
                <a:sym typeface="Wix Madefor Display"/>
              </a:rPr>
              <a:t>MVC doesn’t scale</a:t>
            </a:r>
          </a:p>
        </p:txBody>
      </p:sp>
    </p:spTree>
    <p:extLst>
      <p:ext uri="{BB962C8B-B14F-4D97-AF65-F5344CB8AC3E}">
        <p14:creationId xmlns:p14="http://schemas.microsoft.com/office/powerpoint/2010/main" val="2618623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81"/>
          <p:cNvSpPr txBox="1"/>
          <p:nvPr/>
        </p:nvSpPr>
        <p:spPr>
          <a:xfrm>
            <a:off x="632299" y="1080000"/>
            <a:ext cx="4950815" cy="12411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800" b="1" dirty="0">
                <a:solidFill>
                  <a:schemeClr val="dk1"/>
                </a:solidFill>
                <a:latin typeface="Wix Madefor Display"/>
                <a:cs typeface="Wix Madefor Display"/>
                <a:sym typeface="Wix Madefor Display"/>
              </a:rPr>
              <a:t>What Is </a:t>
            </a:r>
            <a:r>
              <a:rPr lang="en-US" sz="2800" b="1" dirty="0">
                <a:solidFill>
                  <a:schemeClr val="dk1"/>
                </a:solidFill>
                <a:latin typeface="Wix Madefor Display"/>
                <a:cs typeface="Wix Madefor Display"/>
                <a:sym typeface="Wix Madefor Display"/>
              </a:rPr>
              <a:t>B</a:t>
            </a:r>
            <a:r>
              <a:rPr lang="en-US" sz="2800" b="1" dirty="0">
                <a:solidFill>
                  <a:schemeClr val="dk1"/>
                </a:solidFill>
                <a:latin typeface="Wix Madefor Display"/>
                <a:cs typeface="Wix Madefor Display"/>
              </a:rPr>
              <a:t>idirectional Data Flow?</a:t>
            </a:r>
          </a:p>
        </p:txBody>
      </p:sp>
      <p:sp>
        <p:nvSpPr>
          <p:cNvPr id="8" name="Google Shape;491;p81">
            <a:extLst>
              <a:ext uri="{FF2B5EF4-FFF2-40B4-BE49-F238E27FC236}">
                <a16:creationId xmlns:a16="http://schemas.microsoft.com/office/drawing/2014/main" id="{A7E09C2F-EB30-064A-A86C-ED0F4458310B}"/>
              </a:ext>
            </a:extLst>
          </p:cNvPr>
          <p:cNvSpPr txBox="1"/>
          <p:nvPr/>
        </p:nvSpPr>
        <p:spPr>
          <a:xfrm>
            <a:off x="540859" y="2321169"/>
            <a:ext cx="4950815" cy="1169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33350">
              <a:buClr>
                <a:schemeClr val="dk1"/>
              </a:buClr>
              <a:buSzPts val="1500"/>
            </a:pPr>
            <a:r>
              <a:rPr lang="en-US" sz="1600" i="1" dirty="0">
                <a:solidFill>
                  <a:schemeClr val="dk1"/>
                </a:solidFill>
                <a:latin typeface="Wix Madefor Text"/>
                <a:cs typeface="Wix Madefor Text"/>
                <a:sym typeface="Wix Madefor Display"/>
              </a:rPr>
              <a:t>B</a:t>
            </a:r>
            <a:r>
              <a:rPr lang="en-US" sz="1600" i="1" dirty="0">
                <a:solidFill>
                  <a:schemeClr val="dk1"/>
                </a:solidFill>
                <a:latin typeface="Wix Madefor Text"/>
                <a:cs typeface="Wix Madefor Text"/>
              </a:rPr>
              <a:t>idirectional data flow refers to data being changed in multiple directions. In MVC, it usually refers to the view being able to change the model and vice versa.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B3580FC-BDDA-DC4A-AC18-49FFED9E29F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335" t="7898" r="30730" b="7395"/>
          <a:stretch/>
        </p:blipFill>
        <p:spPr>
          <a:xfrm>
            <a:off x="6274806" y="842532"/>
            <a:ext cx="1170244" cy="124116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C81D805-5BAB-7D40-B545-D669DEB0B68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508" t="16226" r="26228" b="15293"/>
          <a:stretch/>
        </p:blipFill>
        <p:spPr>
          <a:xfrm>
            <a:off x="7646267" y="931129"/>
            <a:ext cx="1254586" cy="115257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E38C629-CE9F-844D-923E-3496D467CC90}"/>
              </a:ext>
            </a:extLst>
          </p:cNvPr>
          <p:cNvSpPr txBox="1"/>
          <p:nvPr/>
        </p:nvSpPr>
        <p:spPr>
          <a:xfrm>
            <a:off x="6274806" y="2116887"/>
            <a:ext cx="11224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L" dirty="0">
                <a:solidFill>
                  <a:schemeClr val="tx2"/>
                </a:solidFill>
                <a:latin typeface="Wix Madefor Text App" panose="020B0503020203020203" pitchFamily="34" charset="0"/>
                <a:cs typeface="Wix Madefor Text App" panose="020B0503020203020203" pitchFamily="34" charset="0"/>
              </a:rPr>
              <a:t>Angular.JS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3ECD369-8BE9-5943-ADBD-2458185847A4}"/>
              </a:ext>
            </a:extLst>
          </p:cNvPr>
          <p:cNvSpPr txBox="1"/>
          <p:nvPr/>
        </p:nvSpPr>
        <p:spPr>
          <a:xfrm>
            <a:off x="7875054" y="2116887"/>
            <a:ext cx="7970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L" dirty="0">
                <a:solidFill>
                  <a:schemeClr val="tx2"/>
                </a:solidFill>
                <a:latin typeface="Wix Madefor Text App" panose="020B0503020203020203" pitchFamily="34" charset="0"/>
                <a:cs typeface="Wix Madefor Text App" panose="020B0503020203020203" pitchFamily="34" charset="0"/>
              </a:rPr>
              <a:t>Vue.JS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DB1F182-0EC3-AD4F-B380-F4BDF20D9326}"/>
              </a:ext>
            </a:extLst>
          </p:cNvPr>
          <p:cNvSpPr txBox="1"/>
          <p:nvPr/>
        </p:nvSpPr>
        <p:spPr>
          <a:xfrm>
            <a:off x="6258618" y="2738566"/>
            <a:ext cx="2755927" cy="1954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1" dirty="0">
                <a:solidFill>
                  <a:schemeClr val="tx2"/>
                </a:solidFill>
                <a:latin typeface="Wix Madefor Text App" panose="020B0503020203020203" pitchFamily="34" charset="0"/>
                <a:cs typeface="Wix Madefor Text App" panose="020B0503020203020203" pitchFamily="34" charset="0"/>
              </a:rPr>
              <a:t>“Two-way data binding refers to sharing data between a component class and its template. </a:t>
            </a:r>
          </a:p>
          <a:p>
            <a:endParaRPr lang="en-US" sz="1100" i="1" dirty="0">
              <a:solidFill>
                <a:schemeClr val="tx2"/>
              </a:solidFill>
              <a:latin typeface="Wix Madefor Text App" panose="020B0503020203020203" pitchFamily="34" charset="0"/>
              <a:cs typeface="Wix Madefor Text App" panose="020B0503020203020203" pitchFamily="34" charset="0"/>
            </a:endParaRPr>
          </a:p>
          <a:p>
            <a:r>
              <a:rPr lang="en-US" sz="1100" i="1" dirty="0">
                <a:solidFill>
                  <a:schemeClr val="tx2"/>
                </a:solidFill>
                <a:latin typeface="Wix Madefor Text App" panose="020B0503020203020203" pitchFamily="34" charset="0"/>
                <a:cs typeface="Wix Madefor Text App" panose="020B0503020203020203" pitchFamily="34" charset="0"/>
              </a:rPr>
              <a:t>If you change data in one place, it will automatically reflate at the other end. </a:t>
            </a:r>
          </a:p>
          <a:p>
            <a:endParaRPr lang="en-US" sz="1100" i="1" dirty="0">
              <a:solidFill>
                <a:schemeClr val="tx2"/>
              </a:solidFill>
              <a:latin typeface="Wix Madefor Text App" panose="020B0503020203020203" pitchFamily="34" charset="0"/>
              <a:cs typeface="Wix Madefor Text App" panose="020B0503020203020203" pitchFamily="34" charset="0"/>
            </a:endParaRPr>
          </a:p>
          <a:p>
            <a:r>
              <a:rPr lang="en-US" sz="1100" i="1" dirty="0">
                <a:solidFill>
                  <a:schemeClr val="tx2"/>
                </a:solidFill>
                <a:latin typeface="Wix Madefor Text App" panose="020B0503020203020203" pitchFamily="34" charset="0"/>
                <a:cs typeface="Wix Madefor Text App" panose="020B0503020203020203" pitchFamily="34" charset="0"/>
              </a:rPr>
              <a:t>For example, if you change the value of the input box, then it will also update the value of the attached property in a component class.”</a:t>
            </a:r>
            <a:endParaRPr lang="en-IL" sz="1100" i="1" dirty="0">
              <a:solidFill>
                <a:schemeClr val="tx2"/>
              </a:solidFill>
              <a:latin typeface="Wix Madefor Text App" panose="020B0503020203020203" pitchFamily="34" charset="0"/>
              <a:cs typeface="Wix Madefor Text App" panose="020B0503020203020203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9207A40-EAF3-8147-869B-C21AC688C57E}"/>
              </a:ext>
            </a:extLst>
          </p:cNvPr>
          <p:cNvSpPr txBox="1"/>
          <p:nvPr/>
        </p:nvSpPr>
        <p:spPr>
          <a:xfrm>
            <a:off x="7648465" y="4801435"/>
            <a:ext cx="136608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dirty="0">
                <a:solidFill>
                  <a:schemeClr val="tx2"/>
                </a:solidFill>
              </a:rPr>
              <a:t>- Tutorialsteacher </a:t>
            </a:r>
            <a:r>
              <a:rPr lang="en-IL" sz="1100" i="1" dirty="0">
                <a:solidFill>
                  <a:schemeClr val="tx2"/>
                </a:solidFill>
              </a:rPr>
              <a:t>-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EC2E4C4-5A9F-C148-8928-D4E6FE4F9EE1}"/>
              </a:ext>
            </a:extLst>
          </p:cNvPr>
          <p:cNvGrpSpPr/>
          <p:nvPr/>
        </p:nvGrpSpPr>
        <p:grpSpPr>
          <a:xfrm>
            <a:off x="735189" y="3439875"/>
            <a:ext cx="3205641" cy="1705363"/>
            <a:chOff x="2007304" y="3183218"/>
            <a:chExt cx="3205641" cy="1705363"/>
          </a:xfrm>
        </p:grpSpPr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3F839D53-8879-FA47-A03A-292B16E45A6F}"/>
                </a:ext>
              </a:extLst>
            </p:cNvPr>
            <p:cNvSpPr/>
            <p:nvPr/>
          </p:nvSpPr>
          <p:spPr>
            <a:xfrm>
              <a:off x="2007304" y="3837009"/>
              <a:ext cx="930519" cy="530308"/>
            </a:xfrm>
            <a:prstGeom prst="roundRect">
              <a:avLst/>
            </a:prstGeom>
            <a:solidFill>
              <a:srgbClr val="FDD34D"/>
            </a:solidFill>
            <a:ln w="1587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L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Wix Madefor Display App" panose="020B0503020203020203" pitchFamily="34" charset="0"/>
                  <a:ea typeface="+mn-ea"/>
                  <a:cs typeface="Wix Madefor Display App" panose="020B0503020203020203" pitchFamily="34" charset="0"/>
                </a:rPr>
                <a:t>Model</a:t>
              </a:r>
              <a:endParaRPr kumimoji="0" lang="en-IL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Wix Madefor Display App" panose="020B0503020203020203" pitchFamily="34" charset="0"/>
                <a:ea typeface="+mn-ea"/>
                <a:cs typeface="Wix Madefor Display App" panose="020B0503020203020203" pitchFamily="34" charset="0"/>
              </a:endParaRPr>
            </a:p>
          </p:txBody>
        </p:sp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6E66CB4F-799D-EC40-B731-B3B28E006315}"/>
                </a:ext>
              </a:extLst>
            </p:cNvPr>
            <p:cNvSpPr/>
            <p:nvPr/>
          </p:nvSpPr>
          <p:spPr>
            <a:xfrm>
              <a:off x="4282426" y="3837009"/>
              <a:ext cx="930519" cy="530309"/>
            </a:xfrm>
            <a:prstGeom prst="roundRect">
              <a:avLst/>
            </a:prstGeom>
            <a:solidFill>
              <a:srgbClr val="8CE0FD"/>
            </a:solidFill>
            <a:ln w="1587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L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Wix Madefor Display App" panose="020B0503020203020203" pitchFamily="34" charset="0"/>
                  <a:ea typeface="+mn-ea"/>
                  <a:cs typeface="Wix Madefor Display App" panose="020B0503020203020203" pitchFamily="34" charset="0"/>
                </a:rPr>
                <a:t>View</a:t>
              </a:r>
              <a:endParaRPr kumimoji="0" lang="en-IL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Wix Madefor Display App" panose="020B0503020203020203" pitchFamily="34" charset="0"/>
                <a:ea typeface="+mn-ea"/>
                <a:cs typeface="Wix Madefor Display App" panose="020B0503020203020203" pitchFamily="34" charset="0"/>
              </a:endParaRPr>
            </a:p>
          </p:txBody>
        </p:sp>
        <p:sp>
          <p:nvSpPr>
            <p:cNvPr id="29" name="Arc 28">
              <a:extLst>
                <a:ext uri="{FF2B5EF4-FFF2-40B4-BE49-F238E27FC236}">
                  <a16:creationId xmlns:a16="http://schemas.microsoft.com/office/drawing/2014/main" id="{125B1F7C-DE29-8E47-8022-42E1EB9DE54F}"/>
                </a:ext>
              </a:extLst>
            </p:cNvPr>
            <p:cNvSpPr/>
            <p:nvPr/>
          </p:nvSpPr>
          <p:spPr>
            <a:xfrm rot="18750743">
              <a:off x="3028472" y="3675457"/>
              <a:ext cx="1163305" cy="1262944"/>
            </a:xfrm>
            <a:prstGeom prst="arc">
              <a:avLst>
                <a:gd name="adj1" fmla="val 16413671"/>
                <a:gd name="adj2" fmla="val 0"/>
              </a:avLst>
            </a:prstGeom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L" dirty="0"/>
            </a:p>
          </p:txBody>
        </p:sp>
        <p:sp>
          <p:nvSpPr>
            <p:cNvPr id="30" name="Arc 29">
              <a:extLst>
                <a:ext uri="{FF2B5EF4-FFF2-40B4-BE49-F238E27FC236}">
                  <a16:creationId xmlns:a16="http://schemas.microsoft.com/office/drawing/2014/main" id="{68E620B4-112E-F04D-A85B-A773DD603B77}"/>
                </a:ext>
              </a:extLst>
            </p:cNvPr>
            <p:cNvSpPr/>
            <p:nvPr/>
          </p:nvSpPr>
          <p:spPr>
            <a:xfrm rot="8249531">
              <a:off x="3009081" y="3183218"/>
              <a:ext cx="1163305" cy="1262944"/>
            </a:xfrm>
            <a:prstGeom prst="arc">
              <a:avLst>
                <a:gd name="adj1" fmla="val 16413671"/>
                <a:gd name="adj2" fmla="val 0"/>
              </a:avLst>
            </a:prstGeom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L" dirty="0"/>
            </a:p>
          </p:txBody>
        </p:sp>
      </p:grpSp>
    </p:spTree>
    <p:extLst>
      <p:ext uri="{BB962C8B-B14F-4D97-AF65-F5344CB8AC3E}">
        <p14:creationId xmlns:p14="http://schemas.microsoft.com/office/powerpoint/2010/main" val="3114536435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71"/>
          <p:cNvSpPr/>
          <p:nvPr/>
        </p:nvSpPr>
        <p:spPr>
          <a:xfrm>
            <a:off x="5162225" y="528800"/>
            <a:ext cx="3981900" cy="4638900"/>
          </a:xfrm>
          <a:prstGeom prst="rect">
            <a:avLst/>
          </a:prstGeom>
          <a:solidFill>
            <a:srgbClr val="162D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385;p69">
            <a:extLst>
              <a:ext uri="{FF2B5EF4-FFF2-40B4-BE49-F238E27FC236}">
                <a16:creationId xmlns:a16="http://schemas.microsoft.com/office/drawing/2014/main" id="{CC3EBC9B-8257-9E43-BD7D-BF30015FDD6E}"/>
              </a:ext>
            </a:extLst>
          </p:cNvPr>
          <p:cNvSpPr txBox="1"/>
          <p:nvPr/>
        </p:nvSpPr>
        <p:spPr>
          <a:xfrm>
            <a:off x="632300" y="1079999"/>
            <a:ext cx="4202932" cy="1223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2800" b="1" dirty="0">
                <a:solidFill>
                  <a:schemeClr val="dk1"/>
                </a:solidFill>
                <a:latin typeface="Wix Madefor Display"/>
                <a:cs typeface="Wix Madefor Display"/>
              </a:rPr>
              <a:t>Why Bidirectional Data Flow Is Not Scalable?</a:t>
            </a:r>
            <a:endParaRPr lang="en-US" sz="2800" b="1" dirty="0">
              <a:solidFill>
                <a:schemeClr val="dk1"/>
              </a:solidFill>
              <a:latin typeface="Wix Madefor Display"/>
              <a:cs typeface="Wix Madefor Display"/>
              <a:sym typeface="Wix Madefor Display"/>
            </a:endParaRPr>
          </a:p>
        </p:txBody>
      </p:sp>
      <p:sp>
        <p:nvSpPr>
          <p:cNvPr id="13" name="Google Shape;386;p69">
            <a:extLst>
              <a:ext uri="{FF2B5EF4-FFF2-40B4-BE49-F238E27FC236}">
                <a16:creationId xmlns:a16="http://schemas.microsoft.com/office/drawing/2014/main" id="{CF200D2C-2B07-3C47-9A48-6C42C32EBA7F}"/>
              </a:ext>
            </a:extLst>
          </p:cNvPr>
          <p:cNvSpPr txBox="1"/>
          <p:nvPr/>
        </p:nvSpPr>
        <p:spPr>
          <a:xfrm>
            <a:off x="587974" y="2409155"/>
            <a:ext cx="3984025" cy="1154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33350" lvl="0">
              <a:lnSpc>
                <a:spcPct val="150000"/>
              </a:lnSpc>
              <a:buClr>
                <a:schemeClr val="dk1"/>
              </a:buClr>
              <a:buSzPts val="1500"/>
            </a:pPr>
            <a:r>
              <a:rPr lang="en-US" dirty="0"/>
              <a:t>Bidirectional data flow involves many-to-many relationships, which are difficult to track and maintain.</a:t>
            </a:r>
            <a:endParaRPr sz="1500" i="1" dirty="0">
              <a:solidFill>
                <a:schemeClr val="dk1"/>
              </a:solidFill>
              <a:latin typeface="Wix Madefor Text"/>
              <a:ea typeface="Wix Madefor Text"/>
              <a:cs typeface="Wix Madefor Text"/>
              <a:sym typeface="Wix Madefor Text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8F22D21-C797-2A40-B2F1-00D601DD48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7585" y="1903533"/>
            <a:ext cx="3670066" cy="2013439"/>
          </a:xfrm>
          <a:prstGeom prst="rect">
            <a:avLst/>
          </a:prstGeom>
          <a:ln w="19050">
            <a:solidFill>
              <a:schemeClr val="tx2"/>
            </a:solidFill>
          </a:ln>
          <a:effectLst>
            <a:softEdge rad="25400"/>
          </a:effec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AE3C343-1ED0-E748-9DF7-4D1ED6A53848}"/>
              </a:ext>
            </a:extLst>
          </p:cNvPr>
          <p:cNvSpPr txBox="1"/>
          <p:nvPr/>
        </p:nvSpPr>
        <p:spPr>
          <a:xfrm>
            <a:off x="5611880" y="3935977"/>
            <a:ext cx="31014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tx2"/>
                </a:solidFill>
                <a:latin typeface="Wix Madefor Display App" panose="020B0503020203020203" pitchFamily="34" charset="0"/>
                <a:cs typeface="Wix Madefor Display App" panose="020B0503020203020203" pitchFamily="34" charset="0"/>
              </a:rPr>
              <a:t>Hacker Way: Rethinking Web App Development at Facebook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DFD363E-8C5C-424E-A703-DF3B92260CB9}"/>
              </a:ext>
            </a:extLst>
          </p:cNvPr>
          <p:cNvSpPr txBox="1"/>
          <p:nvPr/>
        </p:nvSpPr>
        <p:spPr>
          <a:xfrm>
            <a:off x="5508104" y="1219873"/>
            <a:ext cx="33090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  <a:latin typeface="Wix Madefor Display App" panose="020B0503020203020203" pitchFamily="34" charset="0"/>
                <a:cs typeface="Wix Madefor Display App" panose="020B0503020203020203" pitchFamily="34" charset="0"/>
              </a:rPr>
              <a:t>An architecture diagram for one of Facebook’s more complex interfaces.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5E9F562-B8BA-AF47-98D8-9F96859A0329}"/>
              </a:ext>
            </a:extLst>
          </p:cNvPr>
          <p:cNvSpPr txBox="1"/>
          <p:nvPr/>
        </p:nvSpPr>
        <p:spPr>
          <a:xfrm>
            <a:off x="632300" y="3804061"/>
            <a:ext cx="321276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Wix Madefor Display App" panose="020B0503020203020203" pitchFamily="34" charset="0"/>
                <a:cs typeface="Wix Madefor Display App" panose="020B0503020203020203" pitchFamily="34" charset="0"/>
              </a:rPr>
              <a:t>“There is just an explosion of arrows, and if you just look at these arrows, can you tell if there is an infinite loop here?”</a:t>
            </a:r>
            <a:endParaRPr lang="en-US" i="1" dirty="0">
              <a:solidFill>
                <a:schemeClr val="tx1"/>
              </a:solidFill>
              <a:latin typeface="Wix Madefor Display App" panose="020B0503020203020203" pitchFamily="34" charset="0"/>
              <a:cs typeface="Wix Madefor Display App" panose="020B0503020203020203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F82D7AB-FCBD-654C-B6C5-F55D584A0189}"/>
              </a:ext>
            </a:extLst>
          </p:cNvPr>
          <p:cNvSpPr txBox="1"/>
          <p:nvPr/>
        </p:nvSpPr>
        <p:spPr>
          <a:xfrm>
            <a:off x="2777526" y="4627363"/>
            <a:ext cx="100540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1100" i="1">
                <a:solidFill>
                  <a:schemeClr val="tx1"/>
                </a:solidFill>
                <a:latin typeface="Wix Madefor Display App" panose="020B0503020203020203" pitchFamily="34" charset="0"/>
                <a:cs typeface="Wix Madefor Display App" panose="020B0503020203020203" pitchFamily="34" charset="0"/>
              </a:defRPr>
            </a:lvl1pPr>
          </a:lstStyle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- Jing Chen </a:t>
            </a:r>
            <a:r>
              <a:rPr lang="en-IL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</a:p>
        </p:txBody>
      </p:sp>
    </p:spTree>
    <p:extLst>
      <p:ext uri="{BB962C8B-B14F-4D97-AF65-F5344CB8AC3E}">
        <p14:creationId xmlns:p14="http://schemas.microsoft.com/office/powerpoint/2010/main" val="2409105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397;p71">
            <a:extLst>
              <a:ext uri="{FF2B5EF4-FFF2-40B4-BE49-F238E27FC236}">
                <a16:creationId xmlns:a16="http://schemas.microsoft.com/office/drawing/2014/main" id="{9A1577F1-1A96-1347-AA17-A47622791B32}"/>
              </a:ext>
            </a:extLst>
          </p:cNvPr>
          <p:cNvSpPr/>
          <p:nvPr/>
        </p:nvSpPr>
        <p:spPr>
          <a:xfrm>
            <a:off x="5162225" y="528800"/>
            <a:ext cx="3981900" cy="4638900"/>
          </a:xfrm>
          <a:prstGeom prst="rect">
            <a:avLst/>
          </a:prstGeom>
          <a:solidFill>
            <a:srgbClr val="162D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69"/>
          <p:cNvSpPr txBox="1"/>
          <p:nvPr/>
        </p:nvSpPr>
        <p:spPr>
          <a:xfrm>
            <a:off x="632300" y="1080000"/>
            <a:ext cx="4304302" cy="7684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 dirty="0">
                <a:solidFill>
                  <a:schemeClr val="dk1"/>
                </a:solidFill>
                <a:latin typeface="Wix Madefor Display"/>
                <a:ea typeface="Wix Madefor Display"/>
                <a:cs typeface="Wix Madefor Display"/>
                <a:sym typeface="Wix Madefor Display"/>
              </a:rPr>
              <a:t>The Unseen Counter</a:t>
            </a:r>
            <a:endParaRPr sz="3200" b="1" dirty="0">
              <a:solidFill>
                <a:schemeClr val="dk1"/>
              </a:solidFill>
              <a:latin typeface="Wix Madefor Display"/>
              <a:ea typeface="Wix Madefor Display"/>
              <a:cs typeface="Wix Madefor Display"/>
              <a:sym typeface="Wix Madefor Display"/>
            </a:endParaRPr>
          </a:p>
        </p:txBody>
      </p:sp>
      <p:sp>
        <p:nvSpPr>
          <p:cNvPr id="386" name="Google Shape;386;p69"/>
          <p:cNvSpPr txBox="1"/>
          <p:nvPr/>
        </p:nvSpPr>
        <p:spPr>
          <a:xfrm>
            <a:off x="632300" y="1848465"/>
            <a:ext cx="3575100" cy="3300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23850">
              <a:lnSpc>
                <a:spcPct val="150000"/>
              </a:lnSpc>
              <a:buClr>
                <a:schemeClr val="dk1"/>
              </a:buClr>
              <a:buSzPts val="1500"/>
              <a:buFont typeface="Wix Madefor Text"/>
              <a:buChar char="➔"/>
            </a:pPr>
            <a:r>
              <a:rPr lang="en-US" sz="1500" i="1" dirty="0">
                <a:solidFill>
                  <a:schemeClr val="dk1"/>
                </a:solidFill>
                <a:latin typeface="Wix Madefor Text"/>
                <a:ea typeface="Wix Madefor Text"/>
                <a:cs typeface="Wix Madefor Text"/>
                <a:sym typeface="Wix Madefor Text"/>
              </a:rPr>
              <a:t>The unseen count was showing even if there were no unseen</a:t>
            </a:r>
            <a:br>
              <a:rPr lang="en-US" sz="1500" i="1" dirty="0">
                <a:solidFill>
                  <a:schemeClr val="dk1"/>
                </a:solidFill>
                <a:latin typeface="Wix Madefor Text"/>
                <a:ea typeface="Wix Madefor Text"/>
                <a:cs typeface="Wix Madefor Text"/>
                <a:sym typeface="Wix Madefor Text"/>
              </a:rPr>
            </a:br>
            <a:r>
              <a:rPr lang="en-US" sz="1500" i="1" dirty="0">
                <a:solidFill>
                  <a:schemeClr val="dk1"/>
                </a:solidFill>
                <a:latin typeface="Wix Madefor Text"/>
                <a:ea typeface="Wix Madefor Text"/>
                <a:cs typeface="Wix Madefor Text"/>
                <a:sym typeface="Wix Madefor Text"/>
              </a:rPr>
              <a:t>messages.</a:t>
            </a:r>
          </a:p>
          <a:p>
            <a:pPr marL="457200" lvl="0" indent="-323850">
              <a:lnSpc>
                <a:spcPct val="150000"/>
              </a:lnSpc>
              <a:buClr>
                <a:schemeClr val="dk1"/>
              </a:buClr>
              <a:buSzPts val="1500"/>
              <a:buFont typeface="Wix Madefor Text"/>
              <a:buChar char="➔"/>
            </a:pPr>
            <a:endParaRPr lang="en-US" sz="1500" i="1" dirty="0">
              <a:solidFill>
                <a:schemeClr val="dk1"/>
              </a:solidFill>
              <a:latin typeface="Wix Madefor Text"/>
              <a:ea typeface="Wix Madefor Text"/>
              <a:cs typeface="Wix Madefor Text"/>
              <a:sym typeface="Wix Madefor Text"/>
            </a:endParaRPr>
          </a:p>
          <a:p>
            <a:pPr marL="457200" indent="-323850">
              <a:lnSpc>
                <a:spcPct val="150000"/>
              </a:lnSpc>
              <a:buClr>
                <a:schemeClr val="dk1"/>
              </a:buClr>
              <a:buSzPts val="1500"/>
              <a:buFont typeface="Wix Madefor Text"/>
              <a:buChar char="➔"/>
            </a:pPr>
            <a:r>
              <a:rPr lang="en-US" sz="1500" i="1" dirty="0">
                <a:solidFill>
                  <a:schemeClr val="dk1"/>
                </a:solidFill>
                <a:latin typeface="Wix Madefor Text"/>
                <a:ea typeface="Wix Madefor Text"/>
                <a:cs typeface="Wix Madefor Text"/>
                <a:sym typeface="Wix Madefor Text"/>
              </a:rPr>
              <a:t>As new features were added to the chat, the bug has returned with a new edge case.</a:t>
            </a:r>
          </a:p>
          <a:p>
            <a:pPr marL="457200" lvl="0" indent="-323850">
              <a:lnSpc>
                <a:spcPct val="150000"/>
              </a:lnSpc>
              <a:buClr>
                <a:schemeClr val="dk1"/>
              </a:buClr>
              <a:buSzPts val="1500"/>
              <a:buFont typeface="Wix Madefor Text"/>
              <a:buChar char="➔"/>
            </a:pPr>
            <a:endParaRPr lang="en-US" sz="1500" i="1" dirty="0">
              <a:solidFill>
                <a:schemeClr val="dk1"/>
              </a:solidFill>
              <a:latin typeface="Wix Madefor Text"/>
              <a:ea typeface="Wix Madefor Text"/>
              <a:cs typeface="Wix Madefor Text"/>
              <a:sym typeface="Wix Madefor Text"/>
            </a:endParaRPr>
          </a:p>
          <a:p>
            <a:pPr marL="457200" lvl="0" indent="-323850">
              <a:lnSpc>
                <a:spcPct val="150000"/>
              </a:lnSpc>
              <a:buClr>
                <a:schemeClr val="dk1"/>
              </a:buClr>
              <a:buSzPts val="1500"/>
              <a:buFont typeface="Wix Madefor Text"/>
              <a:buChar char="➔"/>
            </a:pPr>
            <a:endParaRPr lang="en-US" sz="1500" i="1" dirty="0">
              <a:solidFill>
                <a:schemeClr val="dk1"/>
              </a:solidFill>
              <a:latin typeface="Wix Madefor Text"/>
              <a:ea typeface="Wix Madefor Text"/>
              <a:cs typeface="Wix Madefor Text"/>
              <a:sym typeface="Wix Madefor Text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36B2914-2CD8-5C42-9BB0-113DB53E5E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9175" y="2095091"/>
            <a:ext cx="3641008" cy="203489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E2A79F4-6ED3-7340-86CF-262BE2BE22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4739" y="3122347"/>
            <a:ext cx="925612" cy="100762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604FAD2-0036-E043-AB55-81499C1F62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43299" y="2091165"/>
            <a:ext cx="3641008" cy="2034884"/>
          </a:xfrm>
          <a:prstGeom prst="rect">
            <a:avLst/>
          </a:prstGeom>
        </p:spPr>
      </p:pic>
      <p:sp>
        <p:nvSpPr>
          <p:cNvPr id="17" name="Google Shape;385;p69">
            <a:extLst>
              <a:ext uri="{FF2B5EF4-FFF2-40B4-BE49-F238E27FC236}">
                <a16:creationId xmlns:a16="http://schemas.microsoft.com/office/drawing/2014/main" id="{AC667B08-037E-2349-909D-738F87BE44AC}"/>
              </a:ext>
            </a:extLst>
          </p:cNvPr>
          <p:cNvSpPr txBox="1"/>
          <p:nvPr/>
        </p:nvSpPr>
        <p:spPr>
          <a:xfrm>
            <a:off x="5372796" y="1080000"/>
            <a:ext cx="3561158" cy="7684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 dirty="0">
                <a:solidFill>
                  <a:schemeClr val="tx2"/>
                </a:solidFill>
                <a:latin typeface="Wix Madefor Display"/>
                <a:ea typeface="Wix Madefor Display"/>
                <a:cs typeface="Wix Madefor Display"/>
                <a:sym typeface="Wix Madefor Display"/>
              </a:rPr>
              <a:t>Facebook’s Chat</a:t>
            </a:r>
            <a:endParaRPr sz="3200" b="1" dirty="0">
              <a:solidFill>
                <a:schemeClr val="tx2"/>
              </a:solidFill>
              <a:latin typeface="Wix Madefor Display"/>
              <a:ea typeface="Wix Madefor Display"/>
              <a:cs typeface="Wix Madefor Display"/>
              <a:sym typeface="Wix Madefor Display"/>
            </a:endParaRPr>
          </a:p>
        </p:txBody>
      </p:sp>
    </p:spTree>
    <p:extLst>
      <p:ext uri="{BB962C8B-B14F-4D97-AF65-F5344CB8AC3E}">
        <p14:creationId xmlns:p14="http://schemas.microsoft.com/office/powerpoint/2010/main" val="157002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68"/>
          <p:cNvSpPr txBox="1"/>
          <p:nvPr/>
        </p:nvSpPr>
        <p:spPr>
          <a:xfrm>
            <a:off x="632299" y="1899200"/>
            <a:ext cx="6997226" cy="1661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n-US" sz="4800" dirty="0">
                <a:solidFill>
                  <a:srgbClr val="FFFFFF"/>
                </a:solidFill>
                <a:latin typeface="Wix Madefor Display"/>
                <a:ea typeface="Wix Madefor Display"/>
                <a:cs typeface="Wix Madefor Display"/>
                <a:sym typeface="Wix Madefor Display"/>
              </a:rPr>
              <a:t>A New Architecture Is Needed</a:t>
            </a:r>
            <a:endParaRPr sz="4800" b="1" dirty="0">
              <a:solidFill>
                <a:srgbClr val="FFFFFF"/>
              </a:solidFill>
              <a:latin typeface="Wix Madefor Display"/>
              <a:ea typeface="Wix Madefor Display"/>
              <a:cs typeface="Wix Madefor Display"/>
              <a:sym typeface="Wix Madefor Display"/>
            </a:endParaRPr>
          </a:p>
        </p:txBody>
      </p:sp>
      <p:sp>
        <p:nvSpPr>
          <p:cNvPr id="378" name="Google Shape;378;p68"/>
          <p:cNvSpPr txBox="1"/>
          <p:nvPr/>
        </p:nvSpPr>
        <p:spPr>
          <a:xfrm>
            <a:off x="632300" y="1080000"/>
            <a:ext cx="4740300" cy="530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sz="1500" i="1" dirty="0">
                <a:solidFill>
                  <a:srgbClr val="FFFFFF"/>
                </a:solidFill>
                <a:latin typeface="Wix Madefor Text"/>
                <a:ea typeface="Wix Madefor Text"/>
                <a:cs typeface="Wix Madefor Text"/>
                <a:sym typeface="Wix Madefor Text"/>
              </a:rPr>
              <a:t>Large-scale applications cannot be built with MVC</a:t>
            </a:r>
            <a:endParaRPr sz="4800" b="1" dirty="0">
              <a:solidFill>
                <a:srgbClr val="FFFFFF"/>
              </a:solidFill>
              <a:latin typeface="Wix Madefor Display"/>
              <a:ea typeface="Wix Madefor Display"/>
              <a:cs typeface="Wix Madefor Display"/>
              <a:sym typeface="Wix Madefor Display"/>
            </a:endParaRPr>
          </a:p>
        </p:txBody>
      </p:sp>
    </p:spTree>
    <p:extLst>
      <p:ext uri="{BB962C8B-B14F-4D97-AF65-F5344CB8AC3E}">
        <p14:creationId xmlns:p14="http://schemas.microsoft.com/office/powerpoint/2010/main" val="18906995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79"/>
          <p:cNvSpPr txBox="1"/>
          <p:nvPr/>
        </p:nvSpPr>
        <p:spPr>
          <a:xfrm>
            <a:off x="907200" y="1625352"/>
            <a:ext cx="7329600" cy="1892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1" dirty="0">
                <a:solidFill>
                  <a:srgbClr val="FFFFFF"/>
                </a:solidFill>
                <a:latin typeface="Wix Madefor Display"/>
                <a:ea typeface="Wix Madefor Display"/>
                <a:cs typeface="Wix Madefor Display"/>
                <a:sym typeface="Wix Madefor Display"/>
              </a:rPr>
              <a:t>Flux</a:t>
            </a:r>
            <a:r>
              <a:rPr lang="en" sz="3900" b="1" dirty="0">
                <a:solidFill>
                  <a:srgbClr val="FFFFFF"/>
                </a:solidFill>
                <a:latin typeface="Wix Madefor Display"/>
                <a:ea typeface="Wix Madefor Display"/>
                <a:cs typeface="Wix Madefor Display"/>
                <a:sym typeface="Wix Madefor Display"/>
              </a:rPr>
              <a:t>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 b="1" dirty="0">
                <a:solidFill>
                  <a:srgbClr val="FFFFFF"/>
                </a:solidFill>
                <a:latin typeface="Wix Madefor Display"/>
                <a:ea typeface="Wix Madefor Display"/>
                <a:cs typeface="Wix Madefor Display"/>
                <a:sym typeface="Wix Madefor Display"/>
              </a:rPr>
              <a:t>An Alternative To MVC</a:t>
            </a:r>
            <a:endParaRPr sz="3900" b="1" dirty="0">
              <a:solidFill>
                <a:srgbClr val="FFFFFF"/>
              </a:solidFill>
              <a:latin typeface="Wix Madefor Display"/>
              <a:ea typeface="Wix Madefor Display"/>
              <a:cs typeface="Wix Madefor Display"/>
              <a:sym typeface="Wix Madefor Display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7"/>
          <p:cNvSpPr txBox="1"/>
          <p:nvPr/>
        </p:nvSpPr>
        <p:spPr>
          <a:xfrm>
            <a:off x="612675" y="1080000"/>
            <a:ext cx="2845200" cy="97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233"/>
              </a:buClr>
              <a:buSzPts val="4800"/>
              <a:buFont typeface="Helvetica Neue"/>
              <a:buNone/>
            </a:pPr>
            <a:r>
              <a:rPr lang="en" sz="5000" b="1" i="0" u="none" strike="noStrike" cap="none" dirty="0">
                <a:solidFill>
                  <a:schemeClr val="lt1"/>
                </a:solidFill>
                <a:latin typeface="Wix Madefor Display"/>
                <a:ea typeface="Wix Madefor Display"/>
                <a:cs typeface="Wix Madefor Display"/>
                <a:sym typeface="Wix Madefor Display"/>
              </a:rPr>
              <a:t>Flux</a:t>
            </a:r>
            <a:endParaRPr sz="5000" b="1" i="0" u="none" strike="noStrike" cap="none" dirty="0">
              <a:solidFill>
                <a:schemeClr val="lt1"/>
              </a:solidFill>
              <a:latin typeface="Wix Madefor Display"/>
              <a:ea typeface="Wix Madefor Display"/>
              <a:cs typeface="Wix Madefor Display"/>
              <a:sym typeface="Wix Madefor Display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08E93A-F120-6D44-A83A-37312ADB20A4}"/>
              </a:ext>
            </a:extLst>
          </p:cNvPr>
          <p:cNvSpPr txBox="1"/>
          <p:nvPr/>
        </p:nvSpPr>
        <p:spPr>
          <a:xfrm>
            <a:off x="6277998" y="2985722"/>
            <a:ext cx="277415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>
              <a:buClrTx/>
              <a:buFontTx/>
              <a:buNone/>
            </a:pPr>
            <a:r>
              <a:rPr lang="en-US" sz="1800" i="1" kern="1200" dirty="0">
                <a:solidFill>
                  <a:prstClr val="white"/>
                </a:solidFill>
                <a:latin typeface="Wix Madefor Text App" panose="020B0503020203020203" pitchFamily="34" charset="0"/>
                <a:ea typeface="+mn-ea"/>
                <a:cs typeface="Wix Madefor Text App" panose="020B0503020203020203" pitchFamily="34" charset="0"/>
              </a:rPr>
              <a:t>“Flux is the application architecture that Facebook uses for building client-side web applications.”</a:t>
            </a:r>
            <a:endParaRPr lang="en-IL" sz="1800" i="1" kern="1200" dirty="0">
              <a:solidFill>
                <a:prstClr val="white"/>
              </a:solidFill>
              <a:latin typeface="Wix Madefor Text App" panose="020B0503020203020203" pitchFamily="34" charset="0"/>
              <a:ea typeface="+mn-ea"/>
              <a:cs typeface="Wix Madefor Text App" panose="020B0503020203020203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29172A3-9A17-FE4B-BE08-1B35E87F7CD3}"/>
              </a:ext>
            </a:extLst>
          </p:cNvPr>
          <p:cNvSpPr txBox="1"/>
          <p:nvPr/>
        </p:nvSpPr>
        <p:spPr>
          <a:xfrm>
            <a:off x="8033929" y="4709652"/>
            <a:ext cx="9925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L" i="1" dirty="0">
                <a:solidFill>
                  <a:schemeClr val="tx2"/>
                </a:solidFill>
                <a:latin typeface="Wix Madefor Text App" panose="020B0503020203020203" pitchFamily="34" charset="0"/>
                <a:cs typeface="Wix Madefor Text App" panose="020B0503020203020203" pitchFamily="34" charset="0"/>
              </a:rPr>
              <a:t>- </a:t>
            </a:r>
            <a:r>
              <a:rPr lang="en-IL" sz="1100" i="1" dirty="0">
                <a:solidFill>
                  <a:schemeClr val="tx2"/>
                </a:solidFill>
                <a:latin typeface="Wix Madefor Text App" panose="020B0503020203020203" pitchFamily="34" charset="0"/>
                <a:cs typeface="Wix Madefor Text App" panose="020B0503020203020203" pitchFamily="34" charset="0"/>
              </a:rPr>
              <a:t>Flux docs</a:t>
            </a:r>
            <a:r>
              <a:rPr lang="en-IL" i="1" dirty="0">
                <a:solidFill>
                  <a:schemeClr val="tx2"/>
                </a:solidFill>
                <a:latin typeface="Wix Madefor Text App" panose="020B0503020203020203" pitchFamily="34" charset="0"/>
                <a:cs typeface="Wix Madefor Text App" panose="020B0503020203020203" pitchFamily="34" charset="0"/>
              </a:rPr>
              <a:t> -</a:t>
            </a:r>
          </a:p>
        </p:txBody>
      </p:sp>
      <p:sp>
        <p:nvSpPr>
          <p:cNvPr id="11" name="Google Shape;386;p69">
            <a:extLst>
              <a:ext uri="{FF2B5EF4-FFF2-40B4-BE49-F238E27FC236}">
                <a16:creationId xmlns:a16="http://schemas.microsoft.com/office/drawing/2014/main" id="{17E4F48A-3C32-6443-AE39-C13BE574B665}"/>
              </a:ext>
            </a:extLst>
          </p:cNvPr>
          <p:cNvSpPr txBox="1"/>
          <p:nvPr/>
        </p:nvSpPr>
        <p:spPr>
          <a:xfrm>
            <a:off x="612675" y="2104316"/>
            <a:ext cx="4999634" cy="24006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33350">
              <a:buClr>
                <a:schemeClr val="dk1"/>
              </a:buClr>
              <a:buSzPts val="1500"/>
            </a:pPr>
            <a:r>
              <a:rPr lang="en-IL" sz="1600" i="1" dirty="0">
                <a:solidFill>
                  <a:schemeClr val="bg1"/>
                </a:solidFill>
                <a:latin typeface="Wix Madefor Text"/>
                <a:cs typeface="Wix Madefor Text"/>
              </a:rPr>
              <a:t>In 2014, during the </a:t>
            </a:r>
            <a:r>
              <a:rPr lang="en-US" sz="1600" i="1" dirty="0">
                <a:solidFill>
                  <a:schemeClr val="bg1"/>
                </a:solidFill>
                <a:latin typeface="Wix Madefor Text"/>
                <a:cs typeface="Wix Madefor Text"/>
              </a:rPr>
              <a:t>Hacker-Way conference, Facebook introduced Flux architecture as an alternative to MVC.</a:t>
            </a:r>
          </a:p>
          <a:p>
            <a:pPr marL="133350">
              <a:buClr>
                <a:schemeClr val="dk1"/>
              </a:buClr>
              <a:buSzPts val="1500"/>
            </a:pPr>
            <a:endParaRPr lang="en-US" sz="1600" i="1" dirty="0">
              <a:solidFill>
                <a:schemeClr val="bg1"/>
              </a:solidFill>
              <a:latin typeface="Wix Madefor Text"/>
              <a:cs typeface="Wix Madefor Text"/>
              <a:sym typeface="Wix Madefor Text"/>
            </a:endParaRPr>
          </a:p>
          <a:p>
            <a:pPr marL="133350">
              <a:buClr>
                <a:schemeClr val="dk1"/>
              </a:buClr>
              <a:buSzPts val="1500"/>
            </a:pPr>
            <a:r>
              <a:rPr lang="en-US" sz="1600" i="1" dirty="0">
                <a:solidFill>
                  <a:schemeClr val="bg1"/>
                </a:solidFill>
                <a:latin typeface="Wix Madefor Text"/>
                <a:cs typeface="Wix Madefor Text"/>
              </a:rPr>
              <a:t>The main concept of flux is unidirectional data flow</a:t>
            </a:r>
          </a:p>
          <a:p>
            <a:pPr marL="133350">
              <a:buClr>
                <a:schemeClr val="dk1"/>
              </a:buClr>
              <a:buSzPts val="1500"/>
            </a:pPr>
            <a:endParaRPr lang="en-US" sz="1600" i="1" dirty="0">
              <a:solidFill>
                <a:schemeClr val="bg1"/>
              </a:solidFill>
              <a:latin typeface="Wix Madefor Text"/>
              <a:cs typeface="Wix Madefor Text"/>
            </a:endParaRPr>
          </a:p>
          <a:p>
            <a:pPr marL="133350">
              <a:buClr>
                <a:schemeClr val="dk1"/>
              </a:buClr>
              <a:buSzPts val="1500"/>
            </a:pPr>
            <a:r>
              <a:rPr lang="en-US" sz="1600" i="1" dirty="0">
                <a:solidFill>
                  <a:schemeClr val="bg1"/>
                </a:solidFill>
                <a:latin typeface="Wix Madefor Text"/>
                <a:cs typeface="Wix Madefor Text"/>
              </a:rPr>
              <a:t>Data synchronization and updates are handled by the observer pattern.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B9E79F5D-ACB1-D04E-8FBC-A91440F235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79925" y="1133769"/>
            <a:ext cx="2570304" cy="102400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751EBA2-3E67-D347-AD34-A1451F482EA9}"/>
              </a:ext>
            </a:extLst>
          </p:cNvPr>
          <p:cNvSpPr txBox="1"/>
          <p:nvPr/>
        </p:nvSpPr>
        <p:spPr>
          <a:xfrm>
            <a:off x="7269379" y="2150465"/>
            <a:ext cx="7913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tx2"/>
                </a:solidFill>
                <a:latin typeface="Wix Madefor Display App" panose="020B0503020203020203" pitchFamily="34" charset="0"/>
                <a:cs typeface="Wix Madefor Display App" panose="020B0503020203020203" pitchFamily="34" charset="0"/>
              </a:rPr>
              <a:t>Flux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dk1"/>
        </a:solidFill>
        <a:effectLst/>
      </p:bgPr>
    </p:bg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65"/>
          <p:cNvSpPr txBox="1"/>
          <p:nvPr/>
        </p:nvSpPr>
        <p:spPr>
          <a:xfrm>
            <a:off x="356825" y="3133100"/>
            <a:ext cx="50130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364;p66">
            <a:extLst>
              <a:ext uri="{FF2B5EF4-FFF2-40B4-BE49-F238E27FC236}">
                <a16:creationId xmlns:a16="http://schemas.microsoft.com/office/drawing/2014/main" id="{3EEC1C9B-205C-8649-A352-A760BC69A704}"/>
              </a:ext>
            </a:extLst>
          </p:cNvPr>
          <p:cNvSpPr txBox="1"/>
          <p:nvPr/>
        </p:nvSpPr>
        <p:spPr>
          <a:xfrm>
            <a:off x="632300" y="1899200"/>
            <a:ext cx="5000404" cy="1661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 dirty="0">
                <a:solidFill>
                  <a:srgbClr val="FFFFFF"/>
                </a:solidFill>
                <a:latin typeface="Wix Madefor Display"/>
                <a:ea typeface="Wix Madefor Display"/>
                <a:cs typeface="Wix Madefor Display"/>
                <a:sym typeface="Wix Madefor Display"/>
              </a:rPr>
              <a:t>History? </a:t>
            </a:r>
          </a:p>
          <a:p>
            <a:pPr lvl="0"/>
            <a:r>
              <a:rPr lang="en-US" sz="4800" b="1" dirty="0">
                <a:solidFill>
                  <a:srgbClr val="FFFFFF"/>
                </a:solidFill>
                <a:latin typeface="Wix Madefor Display"/>
                <a:ea typeface="Wix Madefor Display"/>
                <a:cs typeface="Wix Madefor Display"/>
                <a:sym typeface="Wix Madefor Display"/>
              </a:rPr>
              <a:t>	Why bother?</a:t>
            </a:r>
            <a:endParaRPr sz="4800" b="1" dirty="0">
              <a:solidFill>
                <a:srgbClr val="FFFFFF"/>
              </a:solidFill>
              <a:latin typeface="Wix Madefor Display"/>
              <a:ea typeface="Wix Madefor Display"/>
              <a:cs typeface="Wix Madefor Display"/>
              <a:sym typeface="Wix Madefor Display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1C9FA85-D2E3-B646-9F49-CB679DF5272B}"/>
              </a:ext>
            </a:extLst>
          </p:cNvPr>
          <p:cNvSpPr txBox="1"/>
          <p:nvPr/>
        </p:nvSpPr>
        <p:spPr>
          <a:xfrm>
            <a:off x="632300" y="3901189"/>
            <a:ext cx="830868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Wix Madefor Text App" panose="020B0503020203020203" pitchFamily="34" charset="0"/>
                <a:cs typeface="Wix Madefor Text App" panose="020B0503020203020203" pitchFamily="34" charset="0"/>
              </a:rPr>
              <a:t>History doesn’t stay behind us.</a:t>
            </a:r>
          </a:p>
          <a:p>
            <a:r>
              <a:rPr lang="en-US" dirty="0">
                <a:solidFill>
                  <a:schemeClr val="tx2"/>
                </a:solidFill>
                <a:latin typeface="Wix Madefor Text App" panose="020B0503020203020203" pitchFamily="34" charset="0"/>
                <a:cs typeface="Wix Madefor Text App" panose="020B0503020203020203" pitchFamily="34" charset="0"/>
              </a:rPr>
              <a:t>Studying history helps us understand how events in the past made things the way they are today. </a:t>
            </a:r>
          </a:p>
          <a:p>
            <a:r>
              <a:rPr lang="en-US" dirty="0">
                <a:solidFill>
                  <a:schemeClr val="tx2"/>
                </a:solidFill>
                <a:latin typeface="Wix Madefor Text App" panose="020B0503020203020203" pitchFamily="34" charset="0"/>
                <a:cs typeface="Wix Madefor Text App" panose="020B0503020203020203" pitchFamily="34" charset="0"/>
              </a:rPr>
              <a:t>With lessons from the past, we not only learn about how things came to be, </a:t>
            </a:r>
          </a:p>
          <a:p>
            <a:r>
              <a:rPr lang="en-US" dirty="0">
                <a:solidFill>
                  <a:schemeClr val="tx2"/>
                </a:solidFill>
                <a:latin typeface="Wix Madefor Text App" panose="020B0503020203020203" pitchFamily="34" charset="0"/>
                <a:cs typeface="Wix Madefor Text App" panose="020B0503020203020203" pitchFamily="34" charset="0"/>
              </a:rPr>
              <a:t>but also develop the ability to avoid mistakes and create better paths for ourselves.</a:t>
            </a:r>
            <a:endParaRPr lang="en-IL" dirty="0">
              <a:solidFill>
                <a:schemeClr val="tx2"/>
              </a:solidFill>
              <a:latin typeface="Wix Madefor Text App" panose="020B0503020203020203" pitchFamily="34" charset="0"/>
              <a:cs typeface="Wix Madefor Text App" panose="020B050302020302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F31DC08-CE45-5A4E-A913-8C40DF4F3851}"/>
              </a:ext>
            </a:extLst>
          </p:cNvPr>
          <p:cNvSpPr txBox="1"/>
          <p:nvPr/>
        </p:nvSpPr>
        <p:spPr>
          <a:xfrm>
            <a:off x="7648465" y="4801435"/>
            <a:ext cx="135646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dirty="0">
                <a:solidFill>
                  <a:schemeClr val="tx2"/>
                </a:solidFill>
              </a:rPr>
              <a:t>- m</a:t>
            </a:r>
            <a:r>
              <a:rPr lang="en-IL" sz="1100" i="1" dirty="0">
                <a:solidFill>
                  <a:schemeClr val="tx2"/>
                </a:solidFill>
              </a:rPr>
              <a:t>ooc blog team -</a:t>
            </a:r>
          </a:p>
        </p:txBody>
      </p:sp>
      <p:pic>
        <p:nvPicPr>
          <p:cNvPr id="12" name="Google Shape;701;p100">
            <a:extLst>
              <a:ext uri="{FF2B5EF4-FFF2-40B4-BE49-F238E27FC236}">
                <a16:creationId xmlns:a16="http://schemas.microsoft.com/office/drawing/2014/main" id="{16C798F4-9D0C-0A44-AA73-9856ECAC0B1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9375" y="923877"/>
            <a:ext cx="7143777" cy="33456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22008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raphic 27">
            <a:extLst>
              <a:ext uri="{FF2B5EF4-FFF2-40B4-BE49-F238E27FC236}">
                <a16:creationId xmlns:a16="http://schemas.microsoft.com/office/drawing/2014/main" id="{A951CB43-115C-434C-A8A7-AD8A025827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79925" y="1133769"/>
            <a:ext cx="2570304" cy="1024009"/>
          </a:xfrm>
          <a:prstGeom prst="rect">
            <a:avLst/>
          </a:prstGeom>
        </p:spPr>
      </p:pic>
      <p:sp>
        <p:nvSpPr>
          <p:cNvPr id="458" name="Google Shape;458;p77"/>
          <p:cNvSpPr txBox="1"/>
          <p:nvPr/>
        </p:nvSpPr>
        <p:spPr>
          <a:xfrm>
            <a:off x="612675" y="1080000"/>
            <a:ext cx="2845200" cy="97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233"/>
              </a:buClr>
              <a:buSzPts val="4800"/>
              <a:buFont typeface="Helvetica Neue"/>
              <a:buNone/>
            </a:pPr>
            <a:r>
              <a:rPr lang="en" sz="5000" b="1" i="0" u="none" strike="noStrike" cap="none" dirty="0">
                <a:solidFill>
                  <a:schemeClr val="lt1"/>
                </a:solidFill>
                <a:latin typeface="Wix Madefor Display"/>
                <a:ea typeface="Wix Madefor Display"/>
                <a:cs typeface="Wix Madefor Display"/>
                <a:sym typeface="Wix Madefor Display"/>
              </a:rPr>
              <a:t>Flux</a:t>
            </a:r>
            <a:endParaRPr sz="5000" b="1" i="0" u="none" strike="noStrike" cap="none" dirty="0">
              <a:solidFill>
                <a:schemeClr val="lt1"/>
              </a:solidFill>
              <a:latin typeface="Wix Madefor Display"/>
              <a:ea typeface="Wix Madefor Display"/>
              <a:cs typeface="Wix Madefor Display"/>
              <a:sym typeface="Wix Madefor Display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08E93A-F120-6D44-A83A-37312ADB20A4}"/>
              </a:ext>
            </a:extLst>
          </p:cNvPr>
          <p:cNvSpPr txBox="1"/>
          <p:nvPr/>
        </p:nvSpPr>
        <p:spPr>
          <a:xfrm>
            <a:off x="6277998" y="2985722"/>
            <a:ext cx="277415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>
              <a:buClrTx/>
              <a:buFontTx/>
              <a:buNone/>
            </a:pPr>
            <a:r>
              <a:rPr lang="en-US" sz="1800" i="1" kern="1200" dirty="0">
                <a:solidFill>
                  <a:prstClr val="white"/>
                </a:solidFill>
                <a:latin typeface="Wix Madefor Text App" panose="020B0503020203020203" pitchFamily="34" charset="0"/>
                <a:ea typeface="+mn-ea"/>
                <a:cs typeface="Wix Madefor Text App" panose="020B0503020203020203" pitchFamily="34" charset="0"/>
              </a:rPr>
              <a:t>“Flux is the application architecture that Facebook uses for building client-side web applications.”</a:t>
            </a:r>
            <a:endParaRPr lang="en-IL" sz="1800" i="1" kern="1200" dirty="0">
              <a:solidFill>
                <a:prstClr val="white"/>
              </a:solidFill>
              <a:latin typeface="Wix Madefor Text App" panose="020B0503020203020203" pitchFamily="34" charset="0"/>
              <a:ea typeface="+mn-ea"/>
              <a:cs typeface="Wix Madefor Text App" panose="020B0503020203020203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29172A3-9A17-FE4B-BE08-1B35E87F7CD3}"/>
              </a:ext>
            </a:extLst>
          </p:cNvPr>
          <p:cNvSpPr txBox="1"/>
          <p:nvPr/>
        </p:nvSpPr>
        <p:spPr>
          <a:xfrm>
            <a:off x="8033929" y="4709652"/>
            <a:ext cx="9925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L" i="1" dirty="0">
                <a:solidFill>
                  <a:schemeClr val="tx2"/>
                </a:solidFill>
                <a:latin typeface="Wix Madefor Text App" panose="020B0503020203020203" pitchFamily="34" charset="0"/>
                <a:cs typeface="Wix Madefor Text App" panose="020B0503020203020203" pitchFamily="34" charset="0"/>
              </a:rPr>
              <a:t>- </a:t>
            </a:r>
            <a:r>
              <a:rPr lang="en-IL" sz="1100" i="1" dirty="0">
                <a:solidFill>
                  <a:schemeClr val="tx2"/>
                </a:solidFill>
                <a:latin typeface="Wix Madefor Text App" panose="020B0503020203020203" pitchFamily="34" charset="0"/>
                <a:cs typeface="Wix Madefor Text App" panose="020B0503020203020203" pitchFamily="34" charset="0"/>
              </a:rPr>
              <a:t>Flux docs</a:t>
            </a:r>
            <a:r>
              <a:rPr lang="en-IL" i="1" dirty="0">
                <a:solidFill>
                  <a:schemeClr val="tx2"/>
                </a:solidFill>
                <a:latin typeface="Wix Madefor Text App" panose="020B0503020203020203" pitchFamily="34" charset="0"/>
                <a:cs typeface="Wix Madefor Text App" panose="020B0503020203020203" pitchFamily="34" charset="0"/>
              </a:rPr>
              <a:t> -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23A598D-5CDE-F049-B641-705433986979}"/>
              </a:ext>
            </a:extLst>
          </p:cNvPr>
          <p:cNvSpPr txBox="1"/>
          <p:nvPr/>
        </p:nvSpPr>
        <p:spPr>
          <a:xfrm>
            <a:off x="7269379" y="2150465"/>
            <a:ext cx="7913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tx2"/>
                </a:solidFill>
                <a:latin typeface="Wix Madefor Display App" panose="020B0503020203020203" pitchFamily="34" charset="0"/>
                <a:cs typeface="Wix Madefor Display App" panose="020B0503020203020203" pitchFamily="34" charset="0"/>
              </a:rPr>
              <a:t>Flux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F615CE2-7B64-A645-985D-0DFE965028D2}"/>
              </a:ext>
            </a:extLst>
          </p:cNvPr>
          <p:cNvGrpSpPr/>
          <p:nvPr/>
        </p:nvGrpSpPr>
        <p:grpSpPr>
          <a:xfrm>
            <a:off x="759859" y="2058600"/>
            <a:ext cx="4671620" cy="1264712"/>
            <a:chOff x="398731" y="2065514"/>
            <a:chExt cx="4671620" cy="1264712"/>
          </a:xfrm>
        </p:grpSpPr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E27CA453-3BAB-8E43-9456-405546729D19}"/>
                </a:ext>
              </a:extLst>
            </p:cNvPr>
            <p:cNvSpPr/>
            <p:nvPr/>
          </p:nvSpPr>
          <p:spPr>
            <a:xfrm>
              <a:off x="1667938" y="2898226"/>
              <a:ext cx="864000" cy="432000"/>
            </a:xfrm>
            <a:prstGeom prst="roundRect">
              <a:avLst/>
            </a:prstGeom>
            <a:solidFill>
              <a:srgbClr val="4F4E50"/>
            </a:solidFill>
            <a:ln w="3175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L" sz="900" b="1" u="none" strike="noStrike" kern="120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Wix Madefor Display App" panose="020B0503020203020203" pitchFamily="34" charset="0"/>
                  <a:ea typeface="+mn-ea"/>
                  <a:cs typeface="Wix Madefor Display App" panose="020B0503020203020203" pitchFamily="34" charset="0"/>
                </a:rPr>
                <a:t>Dispatcher</a:t>
              </a:r>
            </a:p>
          </p:txBody>
        </p:sp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A0C0AE1C-8E47-0145-B6B4-414667BB9BFE}"/>
                </a:ext>
              </a:extLst>
            </p:cNvPr>
            <p:cNvSpPr/>
            <p:nvPr/>
          </p:nvSpPr>
          <p:spPr>
            <a:xfrm>
              <a:off x="2937145" y="2065514"/>
              <a:ext cx="864000" cy="432000"/>
            </a:xfrm>
            <a:prstGeom prst="roundRect">
              <a:avLst/>
            </a:prstGeom>
            <a:solidFill>
              <a:srgbClr val="75B6C8"/>
            </a:solidFill>
            <a:ln w="3175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L" sz="900" b="1" u="none" strike="noStrike" kern="120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Wix Madefor Display App" panose="020B0503020203020203" pitchFamily="34" charset="0"/>
                  <a:ea typeface="+mn-ea"/>
                  <a:cs typeface="Wix Madefor Display App" panose="020B0503020203020203" pitchFamily="34" charset="0"/>
                </a:rPr>
                <a:t>Action</a:t>
              </a:r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D9E7B9D4-A098-F946-84BD-B0E0CC8E7436}"/>
                </a:ext>
              </a:extLst>
            </p:cNvPr>
            <p:cNvSpPr/>
            <p:nvPr/>
          </p:nvSpPr>
          <p:spPr>
            <a:xfrm>
              <a:off x="398731" y="2898226"/>
              <a:ext cx="864000" cy="432000"/>
            </a:xfrm>
            <a:prstGeom prst="roundRect">
              <a:avLst/>
            </a:prstGeom>
            <a:solidFill>
              <a:srgbClr val="75B6C8"/>
            </a:solidFill>
            <a:ln w="3175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L" sz="900" b="1" u="none" strike="noStrike" kern="120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Wix Madefor Display App" panose="020B0503020203020203" pitchFamily="34" charset="0"/>
                  <a:ea typeface="+mn-ea"/>
                  <a:cs typeface="Wix Madefor Display App" panose="020B0503020203020203" pitchFamily="34" charset="0"/>
                </a:rPr>
                <a:t>Action</a:t>
              </a:r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71F85F44-1A90-6540-A3B0-9C1EC43D633C}"/>
                </a:ext>
              </a:extLst>
            </p:cNvPr>
            <p:cNvSpPr/>
            <p:nvPr/>
          </p:nvSpPr>
          <p:spPr>
            <a:xfrm>
              <a:off x="2937145" y="2897507"/>
              <a:ext cx="864000" cy="432000"/>
            </a:xfrm>
            <a:prstGeom prst="roundRect">
              <a:avLst/>
            </a:prstGeom>
            <a:solidFill>
              <a:srgbClr val="2E4550"/>
            </a:solidFill>
            <a:ln w="3175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L" sz="900" b="1" u="none" strike="noStrike" kern="120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Wix Madefor Display App" panose="020B0503020203020203" pitchFamily="34" charset="0"/>
                  <a:ea typeface="+mn-ea"/>
                  <a:cs typeface="Wix Madefor Display App" panose="020B0503020203020203" pitchFamily="34" charset="0"/>
                </a:rPr>
                <a:t>Store</a:t>
              </a:r>
            </a:p>
          </p:txBody>
        </p:sp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802512E3-933E-544E-86DC-503A386E0099}"/>
                </a:ext>
              </a:extLst>
            </p:cNvPr>
            <p:cNvSpPr/>
            <p:nvPr/>
          </p:nvSpPr>
          <p:spPr>
            <a:xfrm>
              <a:off x="4206351" y="2897507"/>
              <a:ext cx="864000" cy="432000"/>
            </a:xfrm>
            <a:prstGeom prst="roundRect">
              <a:avLst/>
            </a:prstGeom>
            <a:solidFill>
              <a:srgbClr val="5FAF6A"/>
            </a:solidFill>
            <a:ln w="3175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L" sz="900" b="1" u="none" strike="noStrike" kern="120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Wix Madefor Display App" panose="020B0503020203020203" pitchFamily="34" charset="0"/>
                  <a:ea typeface="+mn-ea"/>
                  <a:cs typeface="Wix Madefor Display App" panose="020B0503020203020203" pitchFamily="34" charset="0"/>
                </a:rPr>
                <a:t>View</a:t>
              </a: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6E98E127-6288-924C-A2B3-776E2AFC34F6}"/>
                </a:ext>
              </a:extLst>
            </p:cNvPr>
            <p:cNvCxnSpPr>
              <a:cxnSpLocks/>
              <a:stCxn id="17" idx="3"/>
              <a:endCxn id="15" idx="1"/>
            </p:cNvCxnSpPr>
            <p:nvPr/>
          </p:nvCxnSpPr>
          <p:spPr>
            <a:xfrm>
              <a:off x="1262731" y="3114226"/>
              <a:ext cx="405207" cy="0"/>
            </a:xfrm>
            <a:prstGeom prst="straightConnector1">
              <a:avLst/>
            </a:prstGeom>
            <a:ln w="22225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AB56A4E-F555-374F-96DC-670EB77CFE83}"/>
                </a:ext>
              </a:extLst>
            </p:cNvPr>
            <p:cNvCxnSpPr>
              <a:cxnSpLocks/>
            </p:cNvCxnSpPr>
            <p:nvPr/>
          </p:nvCxnSpPr>
          <p:spPr>
            <a:xfrm>
              <a:off x="2531938" y="3113507"/>
              <a:ext cx="405207" cy="0"/>
            </a:xfrm>
            <a:prstGeom prst="straightConnector1">
              <a:avLst/>
            </a:prstGeom>
            <a:ln w="22225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CBBAF1A8-B769-8A46-9357-BA7AC40768C9}"/>
                </a:ext>
              </a:extLst>
            </p:cNvPr>
            <p:cNvCxnSpPr>
              <a:cxnSpLocks/>
            </p:cNvCxnSpPr>
            <p:nvPr/>
          </p:nvCxnSpPr>
          <p:spPr>
            <a:xfrm>
              <a:off x="3801144" y="3113507"/>
              <a:ext cx="405207" cy="0"/>
            </a:xfrm>
            <a:prstGeom prst="straightConnector1">
              <a:avLst/>
            </a:prstGeom>
            <a:ln w="22225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Elbow Connector 20">
              <a:extLst>
                <a:ext uri="{FF2B5EF4-FFF2-40B4-BE49-F238E27FC236}">
                  <a16:creationId xmlns:a16="http://schemas.microsoft.com/office/drawing/2014/main" id="{4773B906-9A78-694F-AB82-CC112392034F}"/>
                </a:ext>
              </a:extLst>
            </p:cNvPr>
            <p:cNvCxnSpPr>
              <a:cxnSpLocks/>
              <a:stCxn id="19" idx="0"/>
              <a:endCxn id="16" idx="3"/>
            </p:cNvCxnSpPr>
            <p:nvPr/>
          </p:nvCxnSpPr>
          <p:spPr>
            <a:xfrm rot="16200000" flipV="1">
              <a:off x="3911752" y="2170908"/>
              <a:ext cx="615993" cy="837206"/>
            </a:xfrm>
            <a:prstGeom prst="bentConnector2">
              <a:avLst/>
            </a:prstGeom>
            <a:ln w="22225">
              <a:solidFill>
                <a:srgbClr val="733C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Elbow Connector 25">
              <a:extLst>
                <a:ext uri="{FF2B5EF4-FFF2-40B4-BE49-F238E27FC236}">
                  <a16:creationId xmlns:a16="http://schemas.microsoft.com/office/drawing/2014/main" id="{1705BF24-75FC-FA43-9F74-BD047DCC3065}"/>
                </a:ext>
              </a:extLst>
            </p:cNvPr>
            <p:cNvCxnSpPr>
              <a:cxnSpLocks/>
              <a:stCxn id="16" idx="1"/>
              <a:endCxn id="15" idx="0"/>
            </p:cNvCxnSpPr>
            <p:nvPr/>
          </p:nvCxnSpPr>
          <p:spPr>
            <a:xfrm rot="10800000" flipV="1">
              <a:off x="2099939" y="2281514"/>
              <a:ext cx="837207" cy="616712"/>
            </a:xfrm>
            <a:prstGeom prst="bentConnector2">
              <a:avLst/>
            </a:prstGeom>
            <a:ln w="22225">
              <a:solidFill>
                <a:srgbClr val="733CA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0F6C7687-B3C8-B44D-A08A-9FD5E3914D86}"/>
              </a:ext>
            </a:extLst>
          </p:cNvPr>
          <p:cNvSpPr txBox="1"/>
          <p:nvPr/>
        </p:nvSpPr>
        <p:spPr>
          <a:xfrm>
            <a:off x="668589" y="3724386"/>
            <a:ext cx="380762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bg1"/>
                </a:solidFill>
                <a:latin typeface="Wix Madefor Text App" panose="020B0503020203020203" pitchFamily="34" charset="0"/>
                <a:cs typeface="Wix Madefor Text App" panose="020B0503020203020203" pitchFamily="34" charset="0"/>
              </a:rPr>
              <a:t>There is another action node in the diagram,</a:t>
            </a:r>
          </a:p>
          <a:p>
            <a:r>
              <a:rPr lang="en-US" i="1" dirty="0">
                <a:solidFill>
                  <a:schemeClr val="bg1"/>
                </a:solidFill>
                <a:latin typeface="Wix Madefor Text App" panose="020B0503020203020203" pitchFamily="34" charset="0"/>
                <a:cs typeface="Wix Madefor Text App" panose="020B0503020203020203" pitchFamily="34" charset="0"/>
              </a:rPr>
              <a:t>accounting for actions that do not originate from views, which is common</a:t>
            </a:r>
            <a:endParaRPr lang="en-IL" dirty="0">
              <a:solidFill>
                <a:schemeClr val="bg1"/>
              </a:solidFill>
              <a:latin typeface="Wix Madefor Text App" panose="020B0503020203020203" pitchFamily="34" charset="0"/>
              <a:cs typeface="Wix Madefor Text App" panose="020B0503020203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32275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raphic 27">
            <a:extLst>
              <a:ext uri="{FF2B5EF4-FFF2-40B4-BE49-F238E27FC236}">
                <a16:creationId xmlns:a16="http://schemas.microsoft.com/office/drawing/2014/main" id="{A951CB43-115C-434C-A8A7-AD8A025827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79925" y="1133769"/>
            <a:ext cx="2570304" cy="1024009"/>
          </a:xfrm>
          <a:prstGeom prst="rect">
            <a:avLst/>
          </a:prstGeom>
        </p:spPr>
      </p:pic>
      <p:sp>
        <p:nvSpPr>
          <p:cNvPr id="458" name="Google Shape;458;p77"/>
          <p:cNvSpPr txBox="1"/>
          <p:nvPr/>
        </p:nvSpPr>
        <p:spPr>
          <a:xfrm>
            <a:off x="612675" y="1080000"/>
            <a:ext cx="2845200" cy="97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233"/>
              </a:buClr>
              <a:buSzPts val="4800"/>
              <a:buFont typeface="Helvetica Neue"/>
              <a:buNone/>
            </a:pPr>
            <a:r>
              <a:rPr lang="en" sz="5000" b="1" i="0" u="none" strike="noStrike" cap="none" dirty="0">
                <a:solidFill>
                  <a:schemeClr val="lt1"/>
                </a:solidFill>
                <a:latin typeface="Wix Madefor Display"/>
                <a:ea typeface="Wix Madefor Display"/>
                <a:cs typeface="Wix Madefor Display"/>
                <a:sym typeface="Wix Madefor Display"/>
              </a:rPr>
              <a:t>Flux</a:t>
            </a:r>
            <a:endParaRPr sz="5000" b="1" i="0" u="none" strike="noStrike" cap="none" dirty="0">
              <a:solidFill>
                <a:schemeClr val="lt1"/>
              </a:solidFill>
              <a:latin typeface="Wix Madefor Display"/>
              <a:ea typeface="Wix Madefor Display"/>
              <a:cs typeface="Wix Madefor Display"/>
              <a:sym typeface="Wix Madefor Display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08E93A-F120-6D44-A83A-37312ADB20A4}"/>
              </a:ext>
            </a:extLst>
          </p:cNvPr>
          <p:cNvSpPr txBox="1"/>
          <p:nvPr/>
        </p:nvSpPr>
        <p:spPr>
          <a:xfrm>
            <a:off x="6277998" y="2985722"/>
            <a:ext cx="277415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>
              <a:buClrTx/>
              <a:buFontTx/>
              <a:buNone/>
            </a:pPr>
            <a:r>
              <a:rPr lang="en-US" sz="1800" i="1" kern="1200" dirty="0">
                <a:solidFill>
                  <a:prstClr val="white"/>
                </a:solidFill>
                <a:latin typeface="Wix Madefor Text App" panose="020B0503020203020203" pitchFamily="34" charset="0"/>
                <a:ea typeface="+mn-ea"/>
                <a:cs typeface="Wix Madefor Text App" panose="020B0503020203020203" pitchFamily="34" charset="0"/>
              </a:rPr>
              <a:t>“Flux is the application architecture that Facebook uses for building client-side web applications.”</a:t>
            </a:r>
            <a:endParaRPr lang="en-IL" sz="1800" i="1" kern="1200" dirty="0">
              <a:solidFill>
                <a:prstClr val="white"/>
              </a:solidFill>
              <a:latin typeface="Wix Madefor Text App" panose="020B0503020203020203" pitchFamily="34" charset="0"/>
              <a:ea typeface="+mn-ea"/>
              <a:cs typeface="Wix Madefor Text App" panose="020B0503020203020203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29172A3-9A17-FE4B-BE08-1B35E87F7CD3}"/>
              </a:ext>
            </a:extLst>
          </p:cNvPr>
          <p:cNvSpPr txBox="1"/>
          <p:nvPr/>
        </p:nvSpPr>
        <p:spPr>
          <a:xfrm>
            <a:off x="8033929" y="4709652"/>
            <a:ext cx="9925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L" i="1" dirty="0">
                <a:solidFill>
                  <a:schemeClr val="tx2"/>
                </a:solidFill>
                <a:latin typeface="Wix Madefor Text App" panose="020B0503020203020203" pitchFamily="34" charset="0"/>
                <a:cs typeface="Wix Madefor Text App" panose="020B0503020203020203" pitchFamily="34" charset="0"/>
              </a:rPr>
              <a:t>- </a:t>
            </a:r>
            <a:r>
              <a:rPr lang="en-IL" sz="1100" i="1" dirty="0">
                <a:solidFill>
                  <a:schemeClr val="tx2"/>
                </a:solidFill>
                <a:latin typeface="Wix Madefor Text App" panose="020B0503020203020203" pitchFamily="34" charset="0"/>
                <a:cs typeface="Wix Madefor Text App" panose="020B0503020203020203" pitchFamily="34" charset="0"/>
              </a:rPr>
              <a:t>Flux docs</a:t>
            </a:r>
            <a:r>
              <a:rPr lang="en-IL" i="1" dirty="0">
                <a:solidFill>
                  <a:schemeClr val="tx2"/>
                </a:solidFill>
                <a:latin typeface="Wix Madefor Text App" panose="020B0503020203020203" pitchFamily="34" charset="0"/>
                <a:cs typeface="Wix Madefor Text App" panose="020B0503020203020203" pitchFamily="34" charset="0"/>
              </a:rPr>
              <a:t> -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23A598D-5CDE-F049-B641-705433986979}"/>
              </a:ext>
            </a:extLst>
          </p:cNvPr>
          <p:cNvSpPr txBox="1"/>
          <p:nvPr/>
        </p:nvSpPr>
        <p:spPr>
          <a:xfrm>
            <a:off x="7269379" y="2150465"/>
            <a:ext cx="7913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tx2"/>
                </a:solidFill>
                <a:latin typeface="Wix Madefor Display App" panose="020B0503020203020203" pitchFamily="34" charset="0"/>
                <a:cs typeface="Wix Madefor Display App" panose="020B0503020203020203" pitchFamily="34" charset="0"/>
              </a:rPr>
              <a:t>Flux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E27CA453-3BAB-8E43-9456-405546729D19}"/>
              </a:ext>
            </a:extLst>
          </p:cNvPr>
          <p:cNvSpPr/>
          <p:nvPr/>
        </p:nvSpPr>
        <p:spPr>
          <a:xfrm>
            <a:off x="1419107" y="3733376"/>
            <a:ext cx="864000" cy="432000"/>
          </a:xfrm>
          <a:prstGeom prst="roundRect">
            <a:avLst/>
          </a:prstGeom>
          <a:solidFill>
            <a:srgbClr val="4F4E50"/>
          </a:solidFill>
          <a:ln w="3175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L" sz="900" b="1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Wix Madefor Display App" panose="020B0503020203020203" pitchFamily="34" charset="0"/>
                <a:ea typeface="+mn-ea"/>
                <a:cs typeface="Wix Madefor Display App" panose="020B0503020203020203" pitchFamily="34" charset="0"/>
              </a:rPr>
              <a:t>Dispatcher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71F85F44-1A90-6540-A3B0-9C1EC43D633C}"/>
              </a:ext>
            </a:extLst>
          </p:cNvPr>
          <p:cNvSpPr/>
          <p:nvPr/>
        </p:nvSpPr>
        <p:spPr>
          <a:xfrm>
            <a:off x="3864892" y="3737411"/>
            <a:ext cx="864000" cy="432000"/>
          </a:xfrm>
          <a:prstGeom prst="roundRect">
            <a:avLst/>
          </a:prstGeom>
          <a:solidFill>
            <a:srgbClr val="2E4550"/>
          </a:solidFill>
          <a:ln w="3175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L" sz="900" b="1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Wix Madefor Display App" panose="020B0503020203020203" pitchFamily="34" charset="0"/>
                <a:ea typeface="+mn-ea"/>
                <a:cs typeface="Wix Madefor Display App" panose="020B0503020203020203" pitchFamily="34" charset="0"/>
              </a:rPr>
              <a:t>Store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802512E3-933E-544E-86DC-503A386E0099}"/>
              </a:ext>
            </a:extLst>
          </p:cNvPr>
          <p:cNvSpPr/>
          <p:nvPr/>
        </p:nvSpPr>
        <p:spPr>
          <a:xfrm>
            <a:off x="2641999" y="2652901"/>
            <a:ext cx="864000" cy="432000"/>
          </a:xfrm>
          <a:prstGeom prst="roundRect">
            <a:avLst/>
          </a:prstGeom>
          <a:solidFill>
            <a:srgbClr val="5FAF6A"/>
          </a:solidFill>
          <a:ln w="3175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L" sz="900" b="1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Wix Madefor Display App" panose="020B0503020203020203" pitchFamily="34" charset="0"/>
                <a:ea typeface="+mn-ea"/>
                <a:cs typeface="Wix Madefor Display App" panose="020B0503020203020203" pitchFamily="34" charset="0"/>
              </a:rPr>
              <a:t>View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BBAF1A8-B769-8A46-9357-BA7AC40768C9}"/>
              </a:ext>
            </a:extLst>
          </p:cNvPr>
          <p:cNvCxnSpPr>
            <a:cxnSpLocks/>
            <a:stCxn id="15" idx="3"/>
            <a:endCxn id="18" idx="1"/>
          </p:cNvCxnSpPr>
          <p:nvPr/>
        </p:nvCxnSpPr>
        <p:spPr>
          <a:xfrm>
            <a:off x="2283107" y="3949376"/>
            <a:ext cx="1581785" cy="4035"/>
          </a:xfrm>
          <a:prstGeom prst="straightConnector1">
            <a:avLst/>
          </a:prstGeom>
          <a:ln w="2222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>
            <a:extLst>
              <a:ext uri="{FF2B5EF4-FFF2-40B4-BE49-F238E27FC236}">
                <a16:creationId xmlns:a16="http://schemas.microsoft.com/office/drawing/2014/main" id="{1705BF24-75FC-FA43-9F74-BD047DCC3065}"/>
              </a:ext>
            </a:extLst>
          </p:cNvPr>
          <p:cNvCxnSpPr>
            <a:cxnSpLocks/>
            <a:stCxn id="19" idx="1"/>
            <a:endCxn id="15" idx="0"/>
          </p:cNvCxnSpPr>
          <p:nvPr/>
        </p:nvCxnSpPr>
        <p:spPr>
          <a:xfrm rot="10800000" flipV="1">
            <a:off x="1851107" y="2868900"/>
            <a:ext cx="790892" cy="864475"/>
          </a:xfrm>
          <a:prstGeom prst="bentConnector2">
            <a:avLst/>
          </a:prstGeom>
          <a:ln w="22225">
            <a:solidFill>
              <a:srgbClr val="733CA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4EC3473-184D-784E-B3C0-0B60233E0D77}"/>
              </a:ext>
            </a:extLst>
          </p:cNvPr>
          <p:cNvGrpSpPr/>
          <p:nvPr/>
        </p:nvGrpSpPr>
        <p:grpSpPr>
          <a:xfrm>
            <a:off x="2158549" y="3734731"/>
            <a:ext cx="799495" cy="432000"/>
            <a:chOff x="3537114" y="1133769"/>
            <a:chExt cx="799495" cy="432000"/>
          </a:xfrm>
        </p:grpSpPr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A0C0AE1C-8E47-0145-B6B4-414667BB9BFE}"/>
                </a:ext>
              </a:extLst>
            </p:cNvPr>
            <p:cNvSpPr/>
            <p:nvPr/>
          </p:nvSpPr>
          <p:spPr>
            <a:xfrm>
              <a:off x="3596689" y="1133769"/>
              <a:ext cx="660682" cy="432000"/>
            </a:xfrm>
            <a:prstGeom prst="roundRect">
              <a:avLst/>
            </a:prstGeom>
            <a:solidFill>
              <a:srgbClr val="75B6C8"/>
            </a:solidFill>
            <a:ln w="3175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L" sz="1050" b="1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Wix Madefor Display App" panose="020B0503020203020203" pitchFamily="34" charset="0"/>
                <a:ea typeface="+mn-ea"/>
                <a:cs typeface="Wix Madefor Display App" panose="020B0503020203020203" pitchFamily="34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8E5704C-33D7-A34D-8E6C-520EDC33DA2F}"/>
                </a:ext>
              </a:extLst>
            </p:cNvPr>
            <p:cNvSpPr txBox="1"/>
            <p:nvPr/>
          </p:nvSpPr>
          <p:spPr>
            <a:xfrm>
              <a:off x="3537114" y="1211269"/>
              <a:ext cx="79949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L" sz="1200" dirty="0">
                  <a:solidFill>
                    <a:schemeClr val="tx2"/>
                  </a:solidFill>
                  <a:latin typeface="Wix Madefor Display App" panose="020B0503020203020203" pitchFamily="34" charset="0"/>
                  <a:cs typeface="Wix Madefor Display App" panose="020B0503020203020203" pitchFamily="34" charset="0"/>
                </a:rPr>
                <a:t>Action</a:t>
              </a:r>
              <a:endParaRPr lang="en-IL" dirty="0">
                <a:solidFill>
                  <a:schemeClr val="tx2"/>
                </a:solidFill>
                <a:latin typeface="Wix Madefor Display App" panose="020B0503020203020203" pitchFamily="34" charset="0"/>
                <a:cs typeface="Wix Madefor Display App" panose="020B0503020203020203" pitchFamily="34" charset="0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B49142F5-A241-3149-962A-4706FDDDC9D6}"/>
              </a:ext>
            </a:extLst>
          </p:cNvPr>
          <p:cNvGrpSpPr/>
          <p:nvPr/>
        </p:nvGrpSpPr>
        <p:grpSpPr>
          <a:xfrm>
            <a:off x="2148800" y="2665155"/>
            <a:ext cx="799495" cy="432000"/>
            <a:chOff x="2998295" y="2484764"/>
            <a:chExt cx="799495" cy="432000"/>
          </a:xfrm>
        </p:grpSpPr>
        <p:sp>
          <p:nvSpPr>
            <p:cNvPr id="37" name="Rounded Rectangle 36">
              <a:extLst>
                <a:ext uri="{FF2B5EF4-FFF2-40B4-BE49-F238E27FC236}">
                  <a16:creationId xmlns:a16="http://schemas.microsoft.com/office/drawing/2014/main" id="{57BFF691-0F65-4B48-95B7-4B4F3C955B7B}"/>
                </a:ext>
              </a:extLst>
            </p:cNvPr>
            <p:cNvSpPr/>
            <p:nvPr/>
          </p:nvSpPr>
          <p:spPr>
            <a:xfrm>
              <a:off x="2998295" y="2484764"/>
              <a:ext cx="660682" cy="432000"/>
            </a:xfrm>
            <a:prstGeom prst="roundRect">
              <a:avLst/>
            </a:prstGeom>
            <a:solidFill>
              <a:srgbClr val="75B6C8"/>
            </a:solidFill>
            <a:ln w="3175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L" sz="1050" b="1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Wix Madefor Display App" panose="020B0503020203020203" pitchFamily="34" charset="0"/>
                <a:ea typeface="+mn-ea"/>
                <a:cs typeface="Wix Madefor Display App" panose="020B0503020203020203" pitchFamily="34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69F4613-E593-D544-B53B-FBF957318823}"/>
                </a:ext>
              </a:extLst>
            </p:cNvPr>
            <p:cNvSpPr txBox="1"/>
            <p:nvPr/>
          </p:nvSpPr>
          <p:spPr>
            <a:xfrm>
              <a:off x="2998295" y="2562264"/>
              <a:ext cx="79949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L" sz="1200" dirty="0">
                  <a:solidFill>
                    <a:schemeClr val="tx2"/>
                  </a:solidFill>
                  <a:latin typeface="Wix Madefor Display App" panose="020B0503020203020203" pitchFamily="34" charset="0"/>
                  <a:cs typeface="Wix Madefor Display App" panose="020B0503020203020203" pitchFamily="34" charset="0"/>
                </a:rPr>
                <a:t>Action</a:t>
              </a:r>
              <a:endParaRPr lang="en-IL" dirty="0">
                <a:solidFill>
                  <a:schemeClr val="tx2"/>
                </a:solidFill>
                <a:latin typeface="Wix Madefor Display App" panose="020B0503020203020203" pitchFamily="34" charset="0"/>
                <a:cs typeface="Wix Madefor Display App" panose="020B0503020203020203" pitchFamily="34" charset="0"/>
              </a:endParaRPr>
            </a:p>
          </p:txBody>
        </p:sp>
      </p:grpSp>
      <p:cxnSp>
        <p:nvCxnSpPr>
          <p:cNvPr id="42" name="Elbow Connector 41">
            <a:extLst>
              <a:ext uri="{FF2B5EF4-FFF2-40B4-BE49-F238E27FC236}">
                <a16:creationId xmlns:a16="http://schemas.microsoft.com/office/drawing/2014/main" id="{FE9D757C-979B-7C4F-A924-B1B78026B1C9}"/>
              </a:ext>
            </a:extLst>
          </p:cNvPr>
          <p:cNvCxnSpPr>
            <a:cxnSpLocks/>
            <a:stCxn id="18" idx="0"/>
            <a:endCxn id="19" idx="3"/>
          </p:cNvCxnSpPr>
          <p:nvPr/>
        </p:nvCxnSpPr>
        <p:spPr>
          <a:xfrm rot="16200000" flipV="1">
            <a:off x="3467191" y="2907709"/>
            <a:ext cx="868510" cy="790893"/>
          </a:xfrm>
          <a:prstGeom prst="bentConnector2">
            <a:avLst/>
          </a:prstGeom>
          <a:ln w="22225">
            <a:solidFill>
              <a:srgbClr val="733CA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Group 49">
            <a:extLst>
              <a:ext uri="{FF2B5EF4-FFF2-40B4-BE49-F238E27FC236}">
                <a16:creationId xmlns:a16="http://schemas.microsoft.com/office/drawing/2014/main" id="{415555D5-3BC6-0E41-B07B-CD678FA1A020}"/>
              </a:ext>
            </a:extLst>
          </p:cNvPr>
          <p:cNvGrpSpPr/>
          <p:nvPr/>
        </p:nvGrpSpPr>
        <p:grpSpPr>
          <a:xfrm>
            <a:off x="3919852" y="3396368"/>
            <a:ext cx="799495" cy="432000"/>
            <a:chOff x="3536985" y="1133769"/>
            <a:chExt cx="799495" cy="432000"/>
          </a:xfrm>
        </p:grpSpPr>
        <p:sp>
          <p:nvSpPr>
            <p:cNvPr id="51" name="Rounded Rectangle 50">
              <a:extLst>
                <a:ext uri="{FF2B5EF4-FFF2-40B4-BE49-F238E27FC236}">
                  <a16:creationId xmlns:a16="http://schemas.microsoft.com/office/drawing/2014/main" id="{AECFD439-48CD-CD4B-95EC-46E28B73DCE5}"/>
                </a:ext>
              </a:extLst>
            </p:cNvPr>
            <p:cNvSpPr/>
            <p:nvPr/>
          </p:nvSpPr>
          <p:spPr>
            <a:xfrm>
              <a:off x="3596689" y="1133769"/>
              <a:ext cx="660682" cy="432000"/>
            </a:xfrm>
            <a:prstGeom prst="roundRect">
              <a:avLst/>
            </a:prstGeom>
            <a:solidFill>
              <a:srgbClr val="75B6C8"/>
            </a:solidFill>
            <a:ln w="3175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L" sz="1050" b="1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Wix Madefor Display App" panose="020B0503020203020203" pitchFamily="34" charset="0"/>
                <a:ea typeface="+mn-ea"/>
                <a:cs typeface="Wix Madefor Display App" panose="020B0503020203020203" pitchFamily="34" charset="0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3A6968ED-D144-0941-B579-4C36CD3FF3AA}"/>
                </a:ext>
              </a:extLst>
            </p:cNvPr>
            <p:cNvSpPr txBox="1"/>
            <p:nvPr/>
          </p:nvSpPr>
          <p:spPr>
            <a:xfrm>
              <a:off x="3536985" y="1165659"/>
              <a:ext cx="79949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L" sz="1000" dirty="0">
                  <a:solidFill>
                    <a:schemeClr val="tx2"/>
                  </a:solidFill>
                  <a:latin typeface="Wix Madefor Display App" panose="020B0503020203020203" pitchFamily="34" charset="0"/>
                  <a:cs typeface="Wix Madefor Display App" panose="020B0503020203020203" pitchFamily="34" charset="0"/>
                </a:rPr>
                <a:t>Changed</a:t>
              </a:r>
              <a:br>
                <a:rPr lang="en-IL" sz="1000" dirty="0">
                  <a:solidFill>
                    <a:schemeClr val="tx2"/>
                  </a:solidFill>
                  <a:latin typeface="Wix Madefor Display App" panose="020B0503020203020203" pitchFamily="34" charset="0"/>
                  <a:cs typeface="Wix Madefor Display App" panose="020B0503020203020203" pitchFamily="34" charset="0"/>
                </a:rPr>
              </a:br>
              <a:r>
                <a:rPr lang="en-IL" sz="1000" dirty="0">
                  <a:solidFill>
                    <a:schemeClr val="tx2"/>
                  </a:solidFill>
                  <a:latin typeface="Wix Madefor Display App" panose="020B0503020203020203" pitchFamily="34" charset="0"/>
                  <a:cs typeface="Wix Madefor Display App" panose="020B0503020203020203" pitchFamily="34" charset="0"/>
                </a:rPr>
                <a:t>Data</a:t>
              </a:r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9A1A1A05-BE06-084C-988E-82EF77E9DB02}"/>
              </a:ext>
            </a:extLst>
          </p:cNvPr>
          <p:cNvSpPr txBox="1"/>
          <p:nvPr/>
        </p:nvSpPr>
        <p:spPr>
          <a:xfrm>
            <a:off x="4483797" y="2670757"/>
            <a:ext cx="15680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L" sz="1200" dirty="0">
                <a:solidFill>
                  <a:schemeClr val="bg1"/>
                </a:solidFill>
                <a:latin typeface="Wix Madefor Text App" panose="020B0503020203020203" pitchFamily="34" charset="0"/>
                <a:cs typeface="Wix Madefor Text App" panose="020B0503020203020203" pitchFamily="34" charset="0"/>
              </a:rPr>
              <a:t>View subscribes to </a:t>
            </a:r>
          </a:p>
          <a:p>
            <a:pPr algn="ctr"/>
            <a:r>
              <a:rPr lang="en-IL" sz="1200" dirty="0">
                <a:solidFill>
                  <a:schemeClr val="bg1"/>
                </a:solidFill>
                <a:latin typeface="Wix Madefor Text App" panose="020B0503020203020203" pitchFamily="34" charset="0"/>
                <a:cs typeface="Wix Madefor Text App" panose="020B0503020203020203" pitchFamily="34" charset="0"/>
              </a:rPr>
              <a:t>the store changes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092DF0DE-981A-124E-94ED-581F03C4828B}"/>
              </a:ext>
            </a:extLst>
          </p:cNvPr>
          <p:cNvSpPr txBox="1"/>
          <p:nvPr/>
        </p:nvSpPr>
        <p:spPr>
          <a:xfrm>
            <a:off x="264459" y="2665155"/>
            <a:ext cx="13997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L" sz="1200" dirty="0">
                <a:solidFill>
                  <a:schemeClr val="bg1"/>
                </a:solidFill>
                <a:latin typeface="Wix Madefor Text App" panose="020B0503020203020203" pitchFamily="34" charset="0"/>
                <a:cs typeface="Wix Madefor Text App" panose="020B0503020203020203" pitchFamily="34" charset="0"/>
              </a:rPr>
              <a:t>View diapatches </a:t>
            </a:r>
          </a:p>
          <a:p>
            <a:pPr algn="ctr"/>
            <a:r>
              <a:rPr lang="en-IL" sz="1200" dirty="0">
                <a:solidFill>
                  <a:schemeClr val="bg1"/>
                </a:solidFill>
                <a:latin typeface="Wix Madefor Text App" panose="020B0503020203020203" pitchFamily="34" charset="0"/>
                <a:cs typeface="Wix Madefor Text App" panose="020B0503020203020203" pitchFamily="34" charset="0"/>
              </a:rPr>
              <a:t>actions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4BA88CF-5A87-A649-A546-EB2E2DF79763}"/>
              </a:ext>
            </a:extLst>
          </p:cNvPr>
          <p:cNvSpPr txBox="1"/>
          <p:nvPr/>
        </p:nvSpPr>
        <p:spPr>
          <a:xfrm>
            <a:off x="2228989" y="4354244"/>
            <a:ext cx="16129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L" sz="1200" dirty="0">
                <a:solidFill>
                  <a:schemeClr val="bg1"/>
                </a:solidFill>
                <a:latin typeface="Wix Madefor Text App" panose="020B0503020203020203" pitchFamily="34" charset="0"/>
                <a:cs typeface="Wix Madefor Text App" panose="020B0503020203020203" pitchFamily="34" charset="0"/>
              </a:rPr>
              <a:t>Store subscribes to 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  <a:latin typeface="Wix Madefor Text App" panose="020B0503020203020203" pitchFamily="34" charset="0"/>
                <a:cs typeface="Wix Madefor Text App" panose="020B0503020203020203" pitchFamily="34" charset="0"/>
              </a:rPr>
              <a:t>D</a:t>
            </a:r>
            <a:r>
              <a:rPr lang="en-IL" sz="1200" dirty="0">
                <a:solidFill>
                  <a:schemeClr val="bg1"/>
                </a:solidFill>
                <a:latin typeface="Wix Madefor Text App" panose="020B0503020203020203" pitchFamily="34" charset="0"/>
                <a:cs typeface="Wix Madefor Text App" panose="020B0503020203020203" pitchFamily="34" charset="0"/>
              </a:rPr>
              <a:t>ispatcher events</a:t>
            </a:r>
          </a:p>
        </p:txBody>
      </p:sp>
    </p:spTree>
    <p:extLst>
      <p:ext uri="{BB962C8B-B14F-4D97-AF65-F5344CB8AC3E}">
        <p14:creationId xmlns:p14="http://schemas.microsoft.com/office/powerpoint/2010/main" val="1416536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36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783 0.1503 L -0.0783 0.075 C -0.0783 0.04166 -0.0566 4.81481E-6 -0.03924 4.81481E-6 L 4.16667E-6 4.81481E-6 " pathEditMode="relative" rAng="0" ptsTypes="AAAA">
                                      <p:cBhvr>
                                        <p:cTn id="9" dur="3000" spd="-100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06" y="-7531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8"/>
                                            </p:cond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0"/>
                            </p:stCondLst>
                            <p:childTnLst>
                              <p:par>
                                <p:cTn id="14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594 -0.00031 L 0.14305 0.00031 " pathEditMode="relative" rAng="0" ptsTypes="AA">
                                      <p:cBhvr>
                                        <p:cTn id="15" dur="3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941" y="31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4"/>
                                            </p:cond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6000"/>
                            </p:stCondLst>
                            <p:childTnLst>
                              <p:par>
                                <p:cTn id="20" presetID="5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9323 -0.14876 L -0.04202 -0.14876 C -0.01945 -0.14876 4.16667E-6 -0.10864 4.16667E-6 -0.07562 L 4.16667E-6 -4.93827E-7 " pathEditMode="relative" rAng="0" ptsTypes="AAAA">
                                      <p:cBhvr>
                                        <p:cTn id="21" dur="3000" spd="-100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53" y="7438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0"/>
                                            </p:cond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7"/>
          <p:cNvSpPr txBox="1"/>
          <p:nvPr/>
        </p:nvSpPr>
        <p:spPr>
          <a:xfrm>
            <a:off x="612675" y="1080000"/>
            <a:ext cx="2845200" cy="97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233"/>
              </a:buClr>
              <a:buSzPts val="4800"/>
              <a:buFont typeface="Helvetica Neue"/>
              <a:buNone/>
            </a:pPr>
            <a:r>
              <a:rPr lang="en" sz="5000" b="1" i="0" u="none" strike="noStrike" cap="none" dirty="0">
                <a:solidFill>
                  <a:schemeClr val="lt1"/>
                </a:solidFill>
                <a:latin typeface="Wix Madefor Display"/>
                <a:ea typeface="Wix Madefor Display"/>
                <a:cs typeface="Wix Madefor Display"/>
                <a:sym typeface="Wix Madefor Display"/>
              </a:rPr>
              <a:t>Flux</a:t>
            </a:r>
            <a:endParaRPr sz="5000" b="1" i="0" u="none" strike="noStrike" cap="none" dirty="0">
              <a:solidFill>
                <a:schemeClr val="lt1"/>
              </a:solidFill>
              <a:latin typeface="Wix Madefor Display"/>
              <a:ea typeface="Wix Madefor Display"/>
              <a:cs typeface="Wix Madefor Display"/>
              <a:sym typeface="Wix Madefor Display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08E93A-F120-6D44-A83A-37312ADB20A4}"/>
              </a:ext>
            </a:extLst>
          </p:cNvPr>
          <p:cNvSpPr txBox="1"/>
          <p:nvPr/>
        </p:nvSpPr>
        <p:spPr>
          <a:xfrm>
            <a:off x="6277998" y="3373445"/>
            <a:ext cx="277415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>
              <a:buClrTx/>
            </a:pPr>
            <a:r>
              <a:rPr lang="en-US" i="1" kern="1200" dirty="0">
                <a:solidFill>
                  <a:prstClr val="white"/>
                </a:solidFill>
                <a:latin typeface="Wix Madefor Text App" panose="020B0503020203020203" pitchFamily="34" charset="0"/>
                <a:ea typeface="+mn-ea"/>
                <a:cs typeface="Wix Madefor Text App" panose="020B0503020203020203" pitchFamily="34" charset="0"/>
              </a:rPr>
              <a:t>“Flux is a pattern for managing data flow in your application. The most important concept is that data flows in one direction.”</a:t>
            </a:r>
            <a:endParaRPr lang="en-IL" i="1" kern="1200" dirty="0">
              <a:solidFill>
                <a:prstClr val="white"/>
              </a:solidFill>
              <a:latin typeface="Wix Madefor Text App" panose="020B0503020203020203" pitchFamily="34" charset="0"/>
              <a:ea typeface="+mn-ea"/>
              <a:cs typeface="Wix Madefor Text App" panose="020B0503020203020203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29172A3-9A17-FE4B-BE08-1B35E87F7CD3}"/>
              </a:ext>
            </a:extLst>
          </p:cNvPr>
          <p:cNvSpPr txBox="1"/>
          <p:nvPr/>
        </p:nvSpPr>
        <p:spPr>
          <a:xfrm>
            <a:off x="8033929" y="4709652"/>
            <a:ext cx="9925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L" i="1" dirty="0">
                <a:solidFill>
                  <a:schemeClr val="tx2"/>
                </a:solidFill>
                <a:latin typeface="Wix Madefor Text App" panose="020B0503020203020203" pitchFamily="34" charset="0"/>
                <a:cs typeface="Wix Madefor Text App" panose="020B0503020203020203" pitchFamily="34" charset="0"/>
              </a:rPr>
              <a:t>- </a:t>
            </a:r>
            <a:r>
              <a:rPr lang="en-IL" sz="1100" i="1" dirty="0">
                <a:solidFill>
                  <a:schemeClr val="tx2"/>
                </a:solidFill>
                <a:latin typeface="Wix Madefor Text App" panose="020B0503020203020203" pitchFamily="34" charset="0"/>
                <a:cs typeface="Wix Madefor Text App" panose="020B0503020203020203" pitchFamily="34" charset="0"/>
              </a:rPr>
              <a:t>Flux docs</a:t>
            </a:r>
            <a:r>
              <a:rPr lang="en-IL" i="1" dirty="0">
                <a:solidFill>
                  <a:schemeClr val="tx2"/>
                </a:solidFill>
                <a:latin typeface="Wix Madefor Text App" panose="020B0503020203020203" pitchFamily="34" charset="0"/>
                <a:cs typeface="Wix Madefor Text App" panose="020B0503020203020203" pitchFamily="34" charset="0"/>
              </a:rPr>
              <a:t> -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D34EE56-B781-CF4F-B567-759A4D760F89}"/>
              </a:ext>
            </a:extLst>
          </p:cNvPr>
          <p:cNvGrpSpPr/>
          <p:nvPr/>
        </p:nvGrpSpPr>
        <p:grpSpPr>
          <a:xfrm>
            <a:off x="6166494" y="734226"/>
            <a:ext cx="2885662" cy="1477328"/>
            <a:chOff x="6166494" y="734226"/>
            <a:chExt cx="2885662" cy="1477328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C511EEDE-F0DB-5647-BFEE-FDD0119A184A}"/>
                </a:ext>
              </a:extLst>
            </p:cNvPr>
            <p:cNvGrpSpPr/>
            <p:nvPr/>
          </p:nvGrpSpPr>
          <p:grpSpPr>
            <a:xfrm>
              <a:off x="6206956" y="734226"/>
              <a:ext cx="2845200" cy="1477328"/>
              <a:chOff x="1667938" y="2065514"/>
              <a:chExt cx="3402413" cy="1264712"/>
            </a:xfrm>
          </p:grpSpPr>
          <p:sp>
            <p:nvSpPr>
              <p:cNvPr id="15" name="Rounded Rectangle 14">
                <a:extLst>
                  <a:ext uri="{FF2B5EF4-FFF2-40B4-BE49-F238E27FC236}">
                    <a16:creationId xmlns:a16="http://schemas.microsoft.com/office/drawing/2014/main" id="{E27CA453-3BAB-8E43-9456-405546729D19}"/>
                  </a:ext>
                </a:extLst>
              </p:cNvPr>
              <p:cNvSpPr/>
              <p:nvPr/>
            </p:nvSpPr>
            <p:spPr>
              <a:xfrm>
                <a:off x="1667938" y="2898226"/>
                <a:ext cx="864000" cy="432000"/>
              </a:xfrm>
              <a:prstGeom prst="roundRect">
                <a:avLst/>
              </a:prstGeom>
              <a:solidFill>
                <a:srgbClr val="4F4E50"/>
              </a:solidFill>
              <a:ln w="317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L" sz="900" b="1" u="none" strike="noStrike" kern="120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Wix Madefor Display App" panose="020B0503020203020203" pitchFamily="34" charset="0"/>
                  <a:ea typeface="+mn-ea"/>
                  <a:cs typeface="Wix Madefor Display App" panose="020B0503020203020203" pitchFamily="34" charset="0"/>
                </a:endParaRPr>
              </a:p>
            </p:txBody>
          </p:sp>
          <p:sp>
            <p:nvSpPr>
              <p:cNvPr id="16" name="Rounded Rectangle 15">
                <a:extLst>
                  <a:ext uri="{FF2B5EF4-FFF2-40B4-BE49-F238E27FC236}">
                    <a16:creationId xmlns:a16="http://schemas.microsoft.com/office/drawing/2014/main" id="{A0C0AE1C-8E47-0145-B6B4-414667BB9BFE}"/>
                  </a:ext>
                </a:extLst>
              </p:cNvPr>
              <p:cNvSpPr/>
              <p:nvPr/>
            </p:nvSpPr>
            <p:spPr>
              <a:xfrm>
                <a:off x="2937145" y="2065514"/>
                <a:ext cx="864000" cy="432000"/>
              </a:xfrm>
              <a:prstGeom prst="roundRect">
                <a:avLst/>
              </a:prstGeom>
              <a:solidFill>
                <a:srgbClr val="75B6C8"/>
              </a:solidFill>
              <a:ln w="317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L" sz="900" b="1" u="none" strike="noStrike" kern="120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Wix Madefor Display App" panose="020B0503020203020203" pitchFamily="34" charset="0"/>
                    <a:ea typeface="+mn-ea"/>
                    <a:cs typeface="Wix Madefor Display App" panose="020B0503020203020203" pitchFamily="34" charset="0"/>
                  </a:rPr>
                  <a:t>Action</a:t>
                </a:r>
              </a:p>
            </p:txBody>
          </p:sp>
          <p:sp>
            <p:nvSpPr>
              <p:cNvPr id="18" name="Rounded Rectangle 17">
                <a:extLst>
                  <a:ext uri="{FF2B5EF4-FFF2-40B4-BE49-F238E27FC236}">
                    <a16:creationId xmlns:a16="http://schemas.microsoft.com/office/drawing/2014/main" id="{71F85F44-1A90-6540-A3B0-9C1EC43D633C}"/>
                  </a:ext>
                </a:extLst>
              </p:cNvPr>
              <p:cNvSpPr/>
              <p:nvPr/>
            </p:nvSpPr>
            <p:spPr>
              <a:xfrm>
                <a:off x="2937145" y="2897507"/>
                <a:ext cx="864000" cy="432000"/>
              </a:xfrm>
              <a:prstGeom prst="roundRect">
                <a:avLst/>
              </a:prstGeom>
              <a:solidFill>
                <a:srgbClr val="2E4550"/>
              </a:solidFill>
              <a:ln w="317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L" sz="900" b="1" u="none" strike="noStrike" kern="120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Wix Madefor Display App" panose="020B0503020203020203" pitchFamily="34" charset="0"/>
                    <a:ea typeface="+mn-ea"/>
                    <a:cs typeface="Wix Madefor Display App" panose="020B0503020203020203" pitchFamily="34" charset="0"/>
                  </a:rPr>
                  <a:t>Store</a:t>
                </a:r>
              </a:p>
            </p:txBody>
          </p:sp>
          <p:sp>
            <p:nvSpPr>
              <p:cNvPr id="19" name="Rounded Rectangle 18">
                <a:extLst>
                  <a:ext uri="{FF2B5EF4-FFF2-40B4-BE49-F238E27FC236}">
                    <a16:creationId xmlns:a16="http://schemas.microsoft.com/office/drawing/2014/main" id="{802512E3-933E-544E-86DC-503A386E0099}"/>
                  </a:ext>
                </a:extLst>
              </p:cNvPr>
              <p:cNvSpPr/>
              <p:nvPr/>
            </p:nvSpPr>
            <p:spPr>
              <a:xfrm>
                <a:off x="4206351" y="2897507"/>
                <a:ext cx="864000" cy="432000"/>
              </a:xfrm>
              <a:prstGeom prst="roundRect">
                <a:avLst/>
              </a:prstGeom>
              <a:solidFill>
                <a:srgbClr val="5FAF6A"/>
              </a:solidFill>
              <a:ln w="317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L" sz="900" b="1" u="none" strike="noStrike" kern="120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Wix Madefor Display App" panose="020B0503020203020203" pitchFamily="34" charset="0"/>
                    <a:ea typeface="+mn-ea"/>
                    <a:cs typeface="Wix Madefor Display App" panose="020B0503020203020203" pitchFamily="34" charset="0"/>
                  </a:rPr>
                  <a:t>View</a:t>
                </a:r>
              </a:p>
            </p:txBody>
          </p:sp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DAB56A4E-F555-374F-96DC-670EB77CFE8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31938" y="3113507"/>
                <a:ext cx="405207" cy="0"/>
              </a:xfrm>
              <a:prstGeom prst="straightConnector1">
                <a:avLst/>
              </a:prstGeom>
              <a:ln w="2222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CBBAF1A8-B769-8A46-9357-BA7AC40768C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1144" y="3113507"/>
                <a:ext cx="405207" cy="0"/>
              </a:xfrm>
              <a:prstGeom prst="straightConnector1">
                <a:avLst/>
              </a:prstGeom>
              <a:ln w="2222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Elbow Connector 20">
                <a:extLst>
                  <a:ext uri="{FF2B5EF4-FFF2-40B4-BE49-F238E27FC236}">
                    <a16:creationId xmlns:a16="http://schemas.microsoft.com/office/drawing/2014/main" id="{4773B906-9A78-694F-AB82-CC112392034F}"/>
                  </a:ext>
                </a:extLst>
              </p:cNvPr>
              <p:cNvCxnSpPr>
                <a:cxnSpLocks/>
                <a:stCxn id="19" idx="0"/>
                <a:endCxn id="16" idx="3"/>
              </p:cNvCxnSpPr>
              <p:nvPr/>
            </p:nvCxnSpPr>
            <p:spPr>
              <a:xfrm rot="16200000" flipV="1">
                <a:off x="3911752" y="2170908"/>
                <a:ext cx="615993" cy="837206"/>
              </a:xfrm>
              <a:prstGeom prst="bentConnector2">
                <a:avLst/>
              </a:prstGeom>
              <a:ln w="22225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Elbow Connector 25">
                <a:extLst>
                  <a:ext uri="{FF2B5EF4-FFF2-40B4-BE49-F238E27FC236}">
                    <a16:creationId xmlns:a16="http://schemas.microsoft.com/office/drawing/2014/main" id="{1705BF24-75FC-FA43-9F74-BD047DCC3065}"/>
                  </a:ext>
                </a:extLst>
              </p:cNvPr>
              <p:cNvCxnSpPr>
                <a:stCxn id="16" idx="1"/>
                <a:endCxn id="15" idx="0"/>
              </p:cNvCxnSpPr>
              <p:nvPr/>
            </p:nvCxnSpPr>
            <p:spPr>
              <a:xfrm rot="10800000" flipV="1">
                <a:off x="2099939" y="2281514"/>
                <a:ext cx="837207" cy="616712"/>
              </a:xfrm>
              <a:prstGeom prst="bentConnector2">
                <a:avLst/>
              </a:prstGeom>
              <a:ln w="2222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835DADE-62D1-4B44-AC6A-D47295EB3C5D}"/>
                </a:ext>
              </a:extLst>
            </p:cNvPr>
            <p:cNvSpPr txBox="1"/>
            <p:nvPr/>
          </p:nvSpPr>
          <p:spPr>
            <a:xfrm>
              <a:off x="6166494" y="1848797"/>
              <a:ext cx="803425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 algn="ctr" defTabSz="457200">
                <a:buClrTx/>
                <a:defRPr/>
              </a:pPr>
              <a:r>
                <a:rPr lang="en-IL" sz="900" b="1" kern="1200" dirty="0">
                  <a:solidFill>
                    <a:schemeClr val="tx2"/>
                  </a:solidFill>
                  <a:latin typeface="Wix Madefor Display App" panose="020B0503020203020203" pitchFamily="34" charset="0"/>
                  <a:cs typeface="Wix Madefor Display App" panose="020B0503020203020203" pitchFamily="34" charset="0"/>
                </a:rPr>
                <a:t>Dispatcher</a:t>
              </a:r>
            </a:p>
          </p:txBody>
        </p:sp>
      </p:grp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C9AD63E5-D466-5C44-BC02-012486FD2860}"/>
              </a:ext>
            </a:extLst>
          </p:cNvPr>
          <p:cNvSpPr/>
          <p:nvPr/>
        </p:nvSpPr>
        <p:spPr>
          <a:xfrm>
            <a:off x="6208088" y="2526257"/>
            <a:ext cx="722503" cy="504625"/>
          </a:xfrm>
          <a:prstGeom prst="roundRect">
            <a:avLst/>
          </a:prstGeom>
          <a:solidFill>
            <a:srgbClr val="75B6C8"/>
          </a:solidFill>
          <a:ln w="3175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L" sz="900" b="1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Wix Madefor Display App" panose="020B0503020203020203" pitchFamily="34" charset="0"/>
                <a:ea typeface="+mn-ea"/>
                <a:cs typeface="Wix Madefor Display App" panose="020B0503020203020203" pitchFamily="34" charset="0"/>
              </a:rPr>
              <a:t>Action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484336E-667A-FC40-B4CC-E6D7982F0943}"/>
              </a:ext>
            </a:extLst>
          </p:cNvPr>
          <p:cNvCxnSpPr>
            <a:cxnSpLocks/>
            <a:stCxn id="24" idx="0"/>
            <a:endCxn id="15" idx="2"/>
          </p:cNvCxnSpPr>
          <p:nvPr/>
        </p:nvCxnSpPr>
        <p:spPr>
          <a:xfrm flipH="1" flipV="1">
            <a:off x="6568208" y="2211554"/>
            <a:ext cx="1132" cy="314703"/>
          </a:xfrm>
          <a:prstGeom prst="straightConnector1">
            <a:avLst/>
          </a:prstGeom>
          <a:ln w="2222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Google Shape;523;p85">
            <a:extLst>
              <a:ext uri="{FF2B5EF4-FFF2-40B4-BE49-F238E27FC236}">
                <a16:creationId xmlns:a16="http://schemas.microsoft.com/office/drawing/2014/main" id="{82A1266C-5A18-694A-A13F-8DFD3ABDE547}"/>
              </a:ext>
            </a:extLst>
          </p:cNvPr>
          <p:cNvSpPr txBox="1"/>
          <p:nvPr/>
        </p:nvSpPr>
        <p:spPr>
          <a:xfrm>
            <a:off x="612675" y="2191382"/>
            <a:ext cx="5059406" cy="16927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None/>
            </a:pPr>
            <a:r>
              <a:rPr lang="en-US" sz="1500" b="1" dirty="0">
                <a:solidFill>
                  <a:schemeClr val="bg1"/>
                </a:solidFill>
                <a:latin typeface="Wix Madefor Display App" panose="020B0503020203020203" pitchFamily="34" charset="0"/>
                <a:ea typeface="Wix Madefor Text"/>
                <a:cs typeface="Wix Madefor Display App" panose="020B0503020203020203" pitchFamily="34" charset="0"/>
                <a:sym typeface="Wix Madefor Text"/>
              </a:rPr>
              <a:t>Action</a:t>
            </a:r>
          </a:p>
          <a:p>
            <a:pPr marL="457200" lvl="0" indent="-323850">
              <a:lnSpc>
                <a:spcPct val="130000"/>
              </a:lnSpc>
              <a:spcBef>
                <a:spcPts val="1200"/>
              </a:spcBef>
              <a:buClr>
                <a:schemeClr val="bg1"/>
              </a:buClr>
              <a:buSzPts val="1500"/>
              <a:buFont typeface="Wix Madefor Text"/>
              <a:buChar char="➔"/>
            </a:pPr>
            <a:r>
              <a:rPr lang="en-US" sz="1500" i="1" dirty="0">
                <a:solidFill>
                  <a:schemeClr val="bg1"/>
                </a:solidFill>
                <a:latin typeface="Wix Madefor Text"/>
                <a:ea typeface="Wix Madefor Text"/>
                <a:cs typeface="Wix Madefor Text"/>
                <a:sym typeface="Wix Madefor Text"/>
              </a:rPr>
              <a:t>Actions define the internal API of your application</a:t>
            </a:r>
          </a:p>
          <a:p>
            <a:pPr marL="457200" indent="-323850">
              <a:lnSpc>
                <a:spcPct val="130000"/>
              </a:lnSpc>
              <a:spcBef>
                <a:spcPts val="1200"/>
              </a:spcBef>
              <a:buClr>
                <a:schemeClr val="bg1"/>
              </a:buClr>
              <a:buSzPts val="1500"/>
              <a:buFont typeface="Wix Madefor Text"/>
              <a:buChar char="➔"/>
            </a:pPr>
            <a:r>
              <a:rPr lang="en-US" sz="1500" i="1" dirty="0">
                <a:solidFill>
                  <a:schemeClr val="bg1"/>
                </a:solidFill>
                <a:latin typeface="Wix Madefor Text"/>
                <a:ea typeface="Wix Madefor Text"/>
                <a:cs typeface="Wix Madefor Text"/>
                <a:sym typeface="Wix Madefor Text"/>
              </a:rPr>
              <a:t>They are simple objects that have a "type" field and some data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51BA6AC-BF10-A748-BCB4-2D11869E8DB2}"/>
              </a:ext>
            </a:extLst>
          </p:cNvPr>
          <p:cNvSpPr txBox="1"/>
          <p:nvPr/>
        </p:nvSpPr>
        <p:spPr>
          <a:xfrm>
            <a:off x="612675" y="3966755"/>
            <a:ext cx="29466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bg1"/>
                </a:solidFill>
                <a:latin typeface="Wix Madefor Text App" panose="020B0503020203020203" pitchFamily="34" charset="0"/>
                <a:cs typeface="Wix Madefor Text App" panose="020B0503020203020203" pitchFamily="34" charset="0"/>
              </a:rPr>
              <a:t>For example, delete todo action:</a:t>
            </a:r>
            <a:endParaRPr lang="en-IL" i="1" dirty="0">
              <a:solidFill>
                <a:schemeClr val="bg1"/>
              </a:solidFill>
              <a:latin typeface="Wix Madefor Text App" panose="020B0503020203020203" pitchFamily="34" charset="0"/>
              <a:cs typeface="Wix Madefor Text App" panose="020B0503020203020203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E9209B8-FF7D-EC42-AE60-81C67F810F9F}"/>
              </a:ext>
            </a:extLst>
          </p:cNvPr>
          <p:cNvSpPr txBox="1"/>
          <p:nvPr/>
        </p:nvSpPr>
        <p:spPr>
          <a:xfrm>
            <a:off x="612675" y="4309543"/>
            <a:ext cx="277415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{</a:t>
            </a:r>
          </a:p>
          <a:p>
            <a:r>
              <a:rPr lang="en-US" sz="1000" dirty="0">
                <a:solidFill>
                  <a:srgbClr val="9CDCFE"/>
                </a:solidFill>
                <a:latin typeface="Menlo" panose="020B0609030804020204" pitchFamily="49" charset="0"/>
              </a:rPr>
              <a:t>  </a:t>
            </a:r>
            <a:r>
              <a:rPr lang="en-US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type:</a:t>
            </a:r>
            <a:r>
              <a:rPr lang="en-US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0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'delete-</a:t>
            </a:r>
            <a:r>
              <a:rPr lang="en-US" sz="1000" b="0" dirty="0" err="1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todo</a:t>
            </a:r>
            <a:r>
              <a:rPr lang="en-US" sz="10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’</a:t>
            </a:r>
            <a:r>
              <a:rPr lang="en-US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r>
              <a:rPr lang="en-US" sz="10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  todoID:</a:t>
            </a:r>
            <a:r>
              <a:rPr lang="en-US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0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'1234'</a:t>
            </a:r>
            <a:r>
              <a:rPr lang="en-US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r>
              <a:rPr lang="en-US" sz="1000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7519373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7"/>
          <p:cNvSpPr txBox="1"/>
          <p:nvPr/>
        </p:nvSpPr>
        <p:spPr>
          <a:xfrm>
            <a:off x="612675" y="1080000"/>
            <a:ext cx="2845200" cy="97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233"/>
              </a:buClr>
              <a:buSzPts val="4800"/>
              <a:buFont typeface="Helvetica Neue"/>
              <a:buNone/>
            </a:pPr>
            <a:r>
              <a:rPr lang="en" sz="5000" b="1" i="0" u="none" strike="noStrike" cap="none" dirty="0">
                <a:solidFill>
                  <a:schemeClr val="lt1"/>
                </a:solidFill>
                <a:latin typeface="Wix Madefor Display"/>
                <a:ea typeface="Wix Madefor Display"/>
                <a:cs typeface="Wix Madefor Display"/>
                <a:sym typeface="Wix Madefor Display"/>
              </a:rPr>
              <a:t>Flux</a:t>
            </a:r>
            <a:endParaRPr sz="5000" b="1" i="0" u="none" strike="noStrike" cap="none" dirty="0">
              <a:solidFill>
                <a:schemeClr val="lt1"/>
              </a:solidFill>
              <a:latin typeface="Wix Madefor Display"/>
              <a:ea typeface="Wix Madefor Display"/>
              <a:cs typeface="Wix Madefor Display"/>
              <a:sym typeface="Wix Madefor Display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08E93A-F120-6D44-A83A-37312ADB20A4}"/>
              </a:ext>
            </a:extLst>
          </p:cNvPr>
          <p:cNvSpPr txBox="1"/>
          <p:nvPr/>
        </p:nvSpPr>
        <p:spPr>
          <a:xfrm>
            <a:off x="6277998" y="3373445"/>
            <a:ext cx="277415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>
              <a:buClrTx/>
            </a:pPr>
            <a:r>
              <a:rPr lang="en-US" i="1" kern="1200" dirty="0">
                <a:solidFill>
                  <a:prstClr val="white"/>
                </a:solidFill>
                <a:latin typeface="Wix Madefor Text App" panose="020B0503020203020203" pitchFamily="34" charset="0"/>
                <a:ea typeface="+mn-ea"/>
                <a:cs typeface="Wix Madefor Text App" panose="020B0503020203020203" pitchFamily="34" charset="0"/>
              </a:rPr>
              <a:t>“Flux is a pattern for managing data flow in your application. The most important concept is that data flows in one direction.”</a:t>
            </a:r>
            <a:endParaRPr lang="en-IL" i="1" kern="1200" dirty="0">
              <a:solidFill>
                <a:prstClr val="white"/>
              </a:solidFill>
              <a:latin typeface="Wix Madefor Text App" panose="020B0503020203020203" pitchFamily="34" charset="0"/>
              <a:ea typeface="+mn-ea"/>
              <a:cs typeface="Wix Madefor Text App" panose="020B0503020203020203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29172A3-9A17-FE4B-BE08-1B35E87F7CD3}"/>
              </a:ext>
            </a:extLst>
          </p:cNvPr>
          <p:cNvSpPr txBox="1"/>
          <p:nvPr/>
        </p:nvSpPr>
        <p:spPr>
          <a:xfrm>
            <a:off x="8033929" y="4709652"/>
            <a:ext cx="9925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L" i="1" dirty="0">
                <a:solidFill>
                  <a:schemeClr val="tx2"/>
                </a:solidFill>
                <a:latin typeface="Wix Madefor Text App" panose="020B0503020203020203" pitchFamily="34" charset="0"/>
                <a:cs typeface="Wix Madefor Text App" panose="020B0503020203020203" pitchFamily="34" charset="0"/>
              </a:rPr>
              <a:t>- </a:t>
            </a:r>
            <a:r>
              <a:rPr lang="en-IL" sz="1100" i="1" dirty="0">
                <a:solidFill>
                  <a:schemeClr val="tx2"/>
                </a:solidFill>
                <a:latin typeface="Wix Madefor Text App" panose="020B0503020203020203" pitchFamily="34" charset="0"/>
                <a:cs typeface="Wix Madefor Text App" panose="020B0503020203020203" pitchFamily="34" charset="0"/>
              </a:rPr>
              <a:t>Flux docs</a:t>
            </a:r>
            <a:r>
              <a:rPr lang="en-IL" i="1" dirty="0">
                <a:solidFill>
                  <a:schemeClr val="tx2"/>
                </a:solidFill>
                <a:latin typeface="Wix Madefor Text App" panose="020B0503020203020203" pitchFamily="34" charset="0"/>
                <a:cs typeface="Wix Madefor Text App" panose="020B0503020203020203" pitchFamily="34" charset="0"/>
              </a:rPr>
              <a:t> -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D34EE56-B781-CF4F-B567-759A4D760F89}"/>
              </a:ext>
            </a:extLst>
          </p:cNvPr>
          <p:cNvGrpSpPr/>
          <p:nvPr/>
        </p:nvGrpSpPr>
        <p:grpSpPr>
          <a:xfrm>
            <a:off x="6166494" y="734226"/>
            <a:ext cx="2885662" cy="1477328"/>
            <a:chOff x="6166494" y="734226"/>
            <a:chExt cx="2885662" cy="1477328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C511EEDE-F0DB-5647-BFEE-FDD0119A184A}"/>
                </a:ext>
              </a:extLst>
            </p:cNvPr>
            <p:cNvGrpSpPr/>
            <p:nvPr/>
          </p:nvGrpSpPr>
          <p:grpSpPr>
            <a:xfrm>
              <a:off x="6206956" y="734226"/>
              <a:ext cx="2845200" cy="1477328"/>
              <a:chOff x="1667938" y="2065514"/>
              <a:chExt cx="3402413" cy="1264712"/>
            </a:xfrm>
          </p:grpSpPr>
          <p:sp>
            <p:nvSpPr>
              <p:cNvPr id="15" name="Rounded Rectangle 14">
                <a:extLst>
                  <a:ext uri="{FF2B5EF4-FFF2-40B4-BE49-F238E27FC236}">
                    <a16:creationId xmlns:a16="http://schemas.microsoft.com/office/drawing/2014/main" id="{E27CA453-3BAB-8E43-9456-405546729D19}"/>
                  </a:ext>
                </a:extLst>
              </p:cNvPr>
              <p:cNvSpPr/>
              <p:nvPr/>
            </p:nvSpPr>
            <p:spPr>
              <a:xfrm>
                <a:off x="1667938" y="2898226"/>
                <a:ext cx="864000" cy="432000"/>
              </a:xfrm>
              <a:prstGeom prst="roundRect">
                <a:avLst/>
              </a:prstGeom>
              <a:solidFill>
                <a:srgbClr val="4F4E50"/>
              </a:solidFill>
              <a:ln w="317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L" sz="900" b="1" u="none" strike="noStrike" kern="120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Wix Madefor Display App" panose="020B0503020203020203" pitchFamily="34" charset="0"/>
                  <a:ea typeface="+mn-ea"/>
                  <a:cs typeface="Wix Madefor Display App" panose="020B0503020203020203" pitchFamily="34" charset="0"/>
                </a:endParaRPr>
              </a:p>
            </p:txBody>
          </p:sp>
          <p:sp>
            <p:nvSpPr>
              <p:cNvPr id="16" name="Rounded Rectangle 15">
                <a:extLst>
                  <a:ext uri="{FF2B5EF4-FFF2-40B4-BE49-F238E27FC236}">
                    <a16:creationId xmlns:a16="http://schemas.microsoft.com/office/drawing/2014/main" id="{A0C0AE1C-8E47-0145-B6B4-414667BB9BFE}"/>
                  </a:ext>
                </a:extLst>
              </p:cNvPr>
              <p:cNvSpPr/>
              <p:nvPr/>
            </p:nvSpPr>
            <p:spPr>
              <a:xfrm>
                <a:off x="2937145" y="2065514"/>
                <a:ext cx="864000" cy="432000"/>
              </a:xfrm>
              <a:prstGeom prst="roundRect">
                <a:avLst/>
              </a:prstGeom>
              <a:solidFill>
                <a:srgbClr val="75B6C8"/>
              </a:solidFill>
              <a:ln w="317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L" sz="900" b="1" u="none" strike="noStrike" kern="120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Wix Madefor Display App" panose="020B0503020203020203" pitchFamily="34" charset="0"/>
                    <a:ea typeface="+mn-ea"/>
                    <a:cs typeface="Wix Madefor Display App" panose="020B0503020203020203" pitchFamily="34" charset="0"/>
                  </a:rPr>
                  <a:t>Action</a:t>
                </a:r>
              </a:p>
            </p:txBody>
          </p:sp>
          <p:sp>
            <p:nvSpPr>
              <p:cNvPr id="18" name="Rounded Rectangle 17">
                <a:extLst>
                  <a:ext uri="{FF2B5EF4-FFF2-40B4-BE49-F238E27FC236}">
                    <a16:creationId xmlns:a16="http://schemas.microsoft.com/office/drawing/2014/main" id="{71F85F44-1A90-6540-A3B0-9C1EC43D633C}"/>
                  </a:ext>
                </a:extLst>
              </p:cNvPr>
              <p:cNvSpPr/>
              <p:nvPr/>
            </p:nvSpPr>
            <p:spPr>
              <a:xfrm>
                <a:off x="2937145" y="2897507"/>
                <a:ext cx="864000" cy="432000"/>
              </a:xfrm>
              <a:prstGeom prst="roundRect">
                <a:avLst/>
              </a:prstGeom>
              <a:solidFill>
                <a:srgbClr val="2E4550"/>
              </a:solidFill>
              <a:ln w="317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L" sz="900" b="1" u="none" strike="noStrike" kern="120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Wix Madefor Display App" panose="020B0503020203020203" pitchFamily="34" charset="0"/>
                    <a:ea typeface="+mn-ea"/>
                    <a:cs typeface="Wix Madefor Display App" panose="020B0503020203020203" pitchFamily="34" charset="0"/>
                  </a:rPr>
                  <a:t>Store</a:t>
                </a:r>
              </a:p>
            </p:txBody>
          </p:sp>
          <p:sp>
            <p:nvSpPr>
              <p:cNvPr id="19" name="Rounded Rectangle 18">
                <a:extLst>
                  <a:ext uri="{FF2B5EF4-FFF2-40B4-BE49-F238E27FC236}">
                    <a16:creationId xmlns:a16="http://schemas.microsoft.com/office/drawing/2014/main" id="{802512E3-933E-544E-86DC-503A386E0099}"/>
                  </a:ext>
                </a:extLst>
              </p:cNvPr>
              <p:cNvSpPr/>
              <p:nvPr/>
            </p:nvSpPr>
            <p:spPr>
              <a:xfrm>
                <a:off x="4206351" y="2897507"/>
                <a:ext cx="864000" cy="432000"/>
              </a:xfrm>
              <a:prstGeom prst="roundRect">
                <a:avLst/>
              </a:prstGeom>
              <a:solidFill>
                <a:srgbClr val="5FAF6A"/>
              </a:solidFill>
              <a:ln w="317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L" sz="900" b="1" u="none" strike="noStrike" kern="120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Wix Madefor Display App" panose="020B0503020203020203" pitchFamily="34" charset="0"/>
                    <a:ea typeface="+mn-ea"/>
                    <a:cs typeface="Wix Madefor Display App" panose="020B0503020203020203" pitchFamily="34" charset="0"/>
                  </a:rPr>
                  <a:t>View</a:t>
                </a:r>
              </a:p>
            </p:txBody>
          </p:sp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DAB56A4E-F555-374F-96DC-670EB77CFE8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31938" y="3113507"/>
                <a:ext cx="405207" cy="0"/>
              </a:xfrm>
              <a:prstGeom prst="straightConnector1">
                <a:avLst/>
              </a:prstGeom>
              <a:ln w="2222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CBBAF1A8-B769-8A46-9357-BA7AC40768C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1144" y="3113507"/>
                <a:ext cx="405207" cy="0"/>
              </a:xfrm>
              <a:prstGeom prst="straightConnector1">
                <a:avLst/>
              </a:prstGeom>
              <a:ln w="2222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Elbow Connector 20">
                <a:extLst>
                  <a:ext uri="{FF2B5EF4-FFF2-40B4-BE49-F238E27FC236}">
                    <a16:creationId xmlns:a16="http://schemas.microsoft.com/office/drawing/2014/main" id="{4773B906-9A78-694F-AB82-CC112392034F}"/>
                  </a:ext>
                </a:extLst>
              </p:cNvPr>
              <p:cNvCxnSpPr>
                <a:cxnSpLocks/>
                <a:stCxn id="19" idx="0"/>
                <a:endCxn id="16" idx="3"/>
              </p:cNvCxnSpPr>
              <p:nvPr/>
            </p:nvCxnSpPr>
            <p:spPr>
              <a:xfrm rot="16200000" flipV="1">
                <a:off x="3911752" y="2170908"/>
                <a:ext cx="615993" cy="837206"/>
              </a:xfrm>
              <a:prstGeom prst="bentConnector2">
                <a:avLst/>
              </a:prstGeom>
              <a:ln w="22225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Elbow Connector 25">
                <a:extLst>
                  <a:ext uri="{FF2B5EF4-FFF2-40B4-BE49-F238E27FC236}">
                    <a16:creationId xmlns:a16="http://schemas.microsoft.com/office/drawing/2014/main" id="{1705BF24-75FC-FA43-9F74-BD047DCC3065}"/>
                  </a:ext>
                </a:extLst>
              </p:cNvPr>
              <p:cNvCxnSpPr>
                <a:stCxn id="16" idx="1"/>
                <a:endCxn id="15" idx="0"/>
              </p:cNvCxnSpPr>
              <p:nvPr/>
            </p:nvCxnSpPr>
            <p:spPr>
              <a:xfrm rot="10800000" flipV="1">
                <a:off x="2099939" y="2281514"/>
                <a:ext cx="837207" cy="616712"/>
              </a:xfrm>
              <a:prstGeom prst="bentConnector2">
                <a:avLst/>
              </a:prstGeom>
              <a:ln w="2222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835DADE-62D1-4B44-AC6A-D47295EB3C5D}"/>
                </a:ext>
              </a:extLst>
            </p:cNvPr>
            <p:cNvSpPr txBox="1"/>
            <p:nvPr/>
          </p:nvSpPr>
          <p:spPr>
            <a:xfrm>
              <a:off x="6166494" y="1848797"/>
              <a:ext cx="803425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 algn="ctr" defTabSz="457200">
                <a:buClrTx/>
                <a:defRPr/>
              </a:pPr>
              <a:r>
                <a:rPr lang="en-IL" sz="900" b="1" kern="1200" dirty="0">
                  <a:solidFill>
                    <a:schemeClr val="tx2"/>
                  </a:solidFill>
                  <a:latin typeface="Wix Madefor Display App" panose="020B0503020203020203" pitchFamily="34" charset="0"/>
                  <a:cs typeface="Wix Madefor Display App" panose="020B0503020203020203" pitchFamily="34" charset="0"/>
                </a:rPr>
                <a:t>Dispatcher</a:t>
              </a:r>
            </a:p>
          </p:txBody>
        </p:sp>
      </p:grp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C9AD63E5-D466-5C44-BC02-012486FD2860}"/>
              </a:ext>
            </a:extLst>
          </p:cNvPr>
          <p:cNvSpPr/>
          <p:nvPr/>
        </p:nvSpPr>
        <p:spPr>
          <a:xfrm>
            <a:off x="6208088" y="2526257"/>
            <a:ext cx="722503" cy="504625"/>
          </a:xfrm>
          <a:prstGeom prst="roundRect">
            <a:avLst/>
          </a:prstGeom>
          <a:solidFill>
            <a:srgbClr val="75B6C8"/>
          </a:solidFill>
          <a:ln w="3175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L" sz="900" b="1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Wix Madefor Display App" panose="020B0503020203020203" pitchFamily="34" charset="0"/>
                <a:ea typeface="+mn-ea"/>
                <a:cs typeface="Wix Madefor Display App" panose="020B0503020203020203" pitchFamily="34" charset="0"/>
              </a:rPr>
              <a:t>Action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484336E-667A-FC40-B4CC-E6D7982F0943}"/>
              </a:ext>
            </a:extLst>
          </p:cNvPr>
          <p:cNvCxnSpPr>
            <a:cxnSpLocks/>
            <a:stCxn id="24" idx="0"/>
            <a:endCxn id="15" idx="2"/>
          </p:cNvCxnSpPr>
          <p:nvPr/>
        </p:nvCxnSpPr>
        <p:spPr>
          <a:xfrm flipH="1" flipV="1">
            <a:off x="6568208" y="2211554"/>
            <a:ext cx="1132" cy="314703"/>
          </a:xfrm>
          <a:prstGeom prst="straightConnector1">
            <a:avLst/>
          </a:prstGeom>
          <a:ln w="2222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Google Shape;523;p85">
            <a:extLst>
              <a:ext uri="{FF2B5EF4-FFF2-40B4-BE49-F238E27FC236}">
                <a16:creationId xmlns:a16="http://schemas.microsoft.com/office/drawing/2014/main" id="{82A1266C-5A18-694A-A13F-8DFD3ABDE547}"/>
              </a:ext>
            </a:extLst>
          </p:cNvPr>
          <p:cNvSpPr txBox="1"/>
          <p:nvPr/>
        </p:nvSpPr>
        <p:spPr>
          <a:xfrm>
            <a:off x="612675" y="2191382"/>
            <a:ext cx="4891920" cy="2146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30000"/>
              </a:lnSpc>
              <a:buClr>
                <a:schemeClr val="bg1"/>
              </a:buClr>
            </a:pPr>
            <a:r>
              <a:rPr lang="en-US" sz="1500" b="1" dirty="0">
                <a:solidFill>
                  <a:schemeClr val="bg1"/>
                </a:solidFill>
                <a:latin typeface="Wix Madefor Display App" panose="020B0503020203020203" pitchFamily="34" charset="0"/>
                <a:ea typeface="Wix Madefor Text"/>
                <a:cs typeface="Wix Madefor Display App" panose="020B0503020203020203" pitchFamily="34" charset="0"/>
                <a:sym typeface="Wix Madefor Text"/>
              </a:rPr>
              <a:t>Dispatcher</a:t>
            </a:r>
          </a:p>
          <a:p>
            <a:pPr marL="457200" lvl="0" indent="-323850">
              <a:lnSpc>
                <a:spcPct val="130000"/>
              </a:lnSpc>
              <a:spcBef>
                <a:spcPts val="1200"/>
              </a:spcBef>
              <a:buClr>
                <a:schemeClr val="bg1"/>
              </a:buClr>
              <a:buSzPts val="1500"/>
              <a:buFont typeface="Wix Madefor Text"/>
              <a:buChar char="➔"/>
            </a:pPr>
            <a:r>
              <a:rPr lang="en-US" sz="1500" i="1" dirty="0">
                <a:solidFill>
                  <a:schemeClr val="bg1"/>
                </a:solidFill>
                <a:latin typeface="Wix Madefor Text"/>
                <a:ea typeface="Wix Madefor Text"/>
                <a:cs typeface="Wix Madefor Text"/>
                <a:sym typeface="Wix Madefor Text"/>
              </a:rPr>
              <a:t>Stores are registering with the dispatcher </a:t>
            </a:r>
          </a:p>
          <a:p>
            <a:pPr marL="457200" lvl="0" indent="-323850">
              <a:lnSpc>
                <a:spcPct val="130000"/>
              </a:lnSpc>
              <a:spcBef>
                <a:spcPts val="1200"/>
              </a:spcBef>
              <a:buClr>
                <a:schemeClr val="bg1"/>
              </a:buClr>
              <a:buSzPts val="1500"/>
              <a:buFont typeface="Wix Madefor Text"/>
              <a:buChar char="➔"/>
            </a:pPr>
            <a:r>
              <a:rPr lang="en-US" sz="1500" i="1" dirty="0">
                <a:solidFill>
                  <a:schemeClr val="bg1"/>
                </a:solidFill>
                <a:latin typeface="Wix Madefor Text"/>
                <a:ea typeface="Wix Madefor Text"/>
                <a:cs typeface="Wix Madefor Text"/>
                <a:sym typeface="Wix Madefor Text"/>
              </a:rPr>
              <a:t>The dispatcher receives actions and dispatches them to stores</a:t>
            </a:r>
          </a:p>
          <a:p>
            <a:pPr marL="457200" indent="-323850">
              <a:lnSpc>
                <a:spcPct val="130000"/>
              </a:lnSpc>
              <a:spcBef>
                <a:spcPts val="1200"/>
              </a:spcBef>
              <a:buClr>
                <a:schemeClr val="bg1"/>
              </a:buClr>
              <a:buSzPts val="1500"/>
              <a:buFont typeface="Wix Madefor Text"/>
              <a:buChar char="➔"/>
            </a:pPr>
            <a:r>
              <a:rPr lang="en-US" sz="1500" i="1" dirty="0">
                <a:solidFill>
                  <a:schemeClr val="bg1"/>
                </a:solidFill>
                <a:latin typeface="Wix Madefor Text"/>
                <a:ea typeface="Wix Madefor Text"/>
                <a:cs typeface="Wix Madefor Text"/>
                <a:sym typeface="Wix Madefor Text"/>
              </a:rPr>
              <a:t>Every store will receive every action</a:t>
            </a:r>
          </a:p>
        </p:txBody>
      </p:sp>
    </p:spTree>
    <p:extLst>
      <p:ext uri="{BB962C8B-B14F-4D97-AF65-F5344CB8AC3E}">
        <p14:creationId xmlns:p14="http://schemas.microsoft.com/office/powerpoint/2010/main" val="7918750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7"/>
          <p:cNvSpPr txBox="1"/>
          <p:nvPr/>
        </p:nvSpPr>
        <p:spPr>
          <a:xfrm>
            <a:off x="612675" y="1080000"/>
            <a:ext cx="2845200" cy="97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233"/>
              </a:buClr>
              <a:buSzPts val="4800"/>
              <a:buFont typeface="Helvetica Neue"/>
              <a:buNone/>
            </a:pPr>
            <a:r>
              <a:rPr lang="en" sz="5000" b="1" i="0" u="none" strike="noStrike" cap="none" dirty="0">
                <a:solidFill>
                  <a:schemeClr val="lt1"/>
                </a:solidFill>
                <a:latin typeface="Wix Madefor Display"/>
                <a:ea typeface="Wix Madefor Display"/>
                <a:cs typeface="Wix Madefor Display"/>
                <a:sym typeface="Wix Madefor Display"/>
              </a:rPr>
              <a:t>Flux</a:t>
            </a:r>
            <a:endParaRPr sz="5000" b="1" i="0" u="none" strike="noStrike" cap="none" dirty="0">
              <a:solidFill>
                <a:schemeClr val="lt1"/>
              </a:solidFill>
              <a:latin typeface="Wix Madefor Display"/>
              <a:ea typeface="Wix Madefor Display"/>
              <a:cs typeface="Wix Madefor Display"/>
              <a:sym typeface="Wix Madefor Display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08E93A-F120-6D44-A83A-37312ADB20A4}"/>
              </a:ext>
            </a:extLst>
          </p:cNvPr>
          <p:cNvSpPr txBox="1"/>
          <p:nvPr/>
        </p:nvSpPr>
        <p:spPr>
          <a:xfrm>
            <a:off x="6277998" y="3373445"/>
            <a:ext cx="277415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>
              <a:buClrTx/>
            </a:pPr>
            <a:r>
              <a:rPr lang="en-US" i="1" kern="1200" dirty="0">
                <a:solidFill>
                  <a:prstClr val="white"/>
                </a:solidFill>
                <a:latin typeface="Wix Madefor Text App" panose="020B0503020203020203" pitchFamily="34" charset="0"/>
                <a:ea typeface="+mn-ea"/>
                <a:cs typeface="Wix Madefor Text App" panose="020B0503020203020203" pitchFamily="34" charset="0"/>
              </a:rPr>
              <a:t>“Flux is a pattern for managing data flow in your application. The most important concept is that data flows in one direction.”</a:t>
            </a:r>
            <a:endParaRPr lang="en-IL" i="1" kern="1200" dirty="0">
              <a:solidFill>
                <a:prstClr val="white"/>
              </a:solidFill>
              <a:latin typeface="Wix Madefor Text App" panose="020B0503020203020203" pitchFamily="34" charset="0"/>
              <a:ea typeface="+mn-ea"/>
              <a:cs typeface="Wix Madefor Text App" panose="020B0503020203020203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29172A3-9A17-FE4B-BE08-1B35E87F7CD3}"/>
              </a:ext>
            </a:extLst>
          </p:cNvPr>
          <p:cNvSpPr txBox="1"/>
          <p:nvPr/>
        </p:nvSpPr>
        <p:spPr>
          <a:xfrm>
            <a:off x="8033929" y="4709652"/>
            <a:ext cx="9925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L" i="1" dirty="0">
                <a:solidFill>
                  <a:schemeClr val="tx2"/>
                </a:solidFill>
                <a:latin typeface="Wix Madefor Text App" panose="020B0503020203020203" pitchFamily="34" charset="0"/>
                <a:cs typeface="Wix Madefor Text App" panose="020B0503020203020203" pitchFamily="34" charset="0"/>
              </a:rPr>
              <a:t>- </a:t>
            </a:r>
            <a:r>
              <a:rPr lang="en-IL" sz="1100" i="1" dirty="0">
                <a:solidFill>
                  <a:schemeClr val="tx2"/>
                </a:solidFill>
                <a:latin typeface="Wix Madefor Text App" panose="020B0503020203020203" pitchFamily="34" charset="0"/>
                <a:cs typeface="Wix Madefor Text App" panose="020B0503020203020203" pitchFamily="34" charset="0"/>
              </a:rPr>
              <a:t>Flux docs</a:t>
            </a:r>
            <a:r>
              <a:rPr lang="en-IL" i="1" dirty="0">
                <a:solidFill>
                  <a:schemeClr val="tx2"/>
                </a:solidFill>
                <a:latin typeface="Wix Madefor Text App" panose="020B0503020203020203" pitchFamily="34" charset="0"/>
                <a:cs typeface="Wix Madefor Text App" panose="020B0503020203020203" pitchFamily="34" charset="0"/>
              </a:rPr>
              <a:t> -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D34EE56-B781-CF4F-B567-759A4D760F89}"/>
              </a:ext>
            </a:extLst>
          </p:cNvPr>
          <p:cNvGrpSpPr/>
          <p:nvPr/>
        </p:nvGrpSpPr>
        <p:grpSpPr>
          <a:xfrm>
            <a:off x="6166494" y="734226"/>
            <a:ext cx="2885662" cy="1477328"/>
            <a:chOff x="6166494" y="734226"/>
            <a:chExt cx="2885662" cy="1477328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C511EEDE-F0DB-5647-BFEE-FDD0119A184A}"/>
                </a:ext>
              </a:extLst>
            </p:cNvPr>
            <p:cNvGrpSpPr/>
            <p:nvPr/>
          </p:nvGrpSpPr>
          <p:grpSpPr>
            <a:xfrm>
              <a:off x="6206956" y="734226"/>
              <a:ext cx="2845200" cy="1477328"/>
              <a:chOff x="1667938" y="2065514"/>
              <a:chExt cx="3402413" cy="1264712"/>
            </a:xfrm>
          </p:grpSpPr>
          <p:sp>
            <p:nvSpPr>
              <p:cNvPr id="15" name="Rounded Rectangle 14">
                <a:extLst>
                  <a:ext uri="{FF2B5EF4-FFF2-40B4-BE49-F238E27FC236}">
                    <a16:creationId xmlns:a16="http://schemas.microsoft.com/office/drawing/2014/main" id="{E27CA453-3BAB-8E43-9456-405546729D19}"/>
                  </a:ext>
                </a:extLst>
              </p:cNvPr>
              <p:cNvSpPr/>
              <p:nvPr/>
            </p:nvSpPr>
            <p:spPr>
              <a:xfrm>
                <a:off x="1667938" y="2898226"/>
                <a:ext cx="864000" cy="432000"/>
              </a:xfrm>
              <a:prstGeom prst="roundRect">
                <a:avLst/>
              </a:prstGeom>
              <a:solidFill>
                <a:srgbClr val="4F4E50"/>
              </a:solidFill>
              <a:ln w="317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L" sz="900" b="1" u="none" strike="noStrike" kern="120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Wix Madefor Display App" panose="020B0503020203020203" pitchFamily="34" charset="0"/>
                  <a:ea typeface="+mn-ea"/>
                  <a:cs typeface="Wix Madefor Display App" panose="020B0503020203020203" pitchFamily="34" charset="0"/>
                </a:endParaRPr>
              </a:p>
            </p:txBody>
          </p:sp>
          <p:sp>
            <p:nvSpPr>
              <p:cNvPr id="16" name="Rounded Rectangle 15">
                <a:extLst>
                  <a:ext uri="{FF2B5EF4-FFF2-40B4-BE49-F238E27FC236}">
                    <a16:creationId xmlns:a16="http://schemas.microsoft.com/office/drawing/2014/main" id="{A0C0AE1C-8E47-0145-B6B4-414667BB9BFE}"/>
                  </a:ext>
                </a:extLst>
              </p:cNvPr>
              <p:cNvSpPr/>
              <p:nvPr/>
            </p:nvSpPr>
            <p:spPr>
              <a:xfrm>
                <a:off x="2937145" y="2065514"/>
                <a:ext cx="864000" cy="432000"/>
              </a:xfrm>
              <a:prstGeom prst="roundRect">
                <a:avLst/>
              </a:prstGeom>
              <a:solidFill>
                <a:srgbClr val="75B6C8"/>
              </a:solidFill>
              <a:ln w="317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L" sz="900" b="1" u="none" strike="noStrike" kern="120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Wix Madefor Display App" panose="020B0503020203020203" pitchFamily="34" charset="0"/>
                    <a:ea typeface="+mn-ea"/>
                    <a:cs typeface="Wix Madefor Display App" panose="020B0503020203020203" pitchFamily="34" charset="0"/>
                  </a:rPr>
                  <a:t>Action</a:t>
                </a:r>
              </a:p>
            </p:txBody>
          </p:sp>
          <p:sp>
            <p:nvSpPr>
              <p:cNvPr id="18" name="Rounded Rectangle 17">
                <a:extLst>
                  <a:ext uri="{FF2B5EF4-FFF2-40B4-BE49-F238E27FC236}">
                    <a16:creationId xmlns:a16="http://schemas.microsoft.com/office/drawing/2014/main" id="{71F85F44-1A90-6540-A3B0-9C1EC43D633C}"/>
                  </a:ext>
                </a:extLst>
              </p:cNvPr>
              <p:cNvSpPr/>
              <p:nvPr/>
            </p:nvSpPr>
            <p:spPr>
              <a:xfrm>
                <a:off x="2937145" y="2897507"/>
                <a:ext cx="864000" cy="432000"/>
              </a:xfrm>
              <a:prstGeom prst="roundRect">
                <a:avLst/>
              </a:prstGeom>
              <a:solidFill>
                <a:srgbClr val="2E4550"/>
              </a:solidFill>
              <a:ln w="317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L" sz="900" b="1" u="none" strike="noStrike" kern="120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Wix Madefor Display App" panose="020B0503020203020203" pitchFamily="34" charset="0"/>
                    <a:ea typeface="+mn-ea"/>
                    <a:cs typeface="Wix Madefor Display App" panose="020B0503020203020203" pitchFamily="34" charset="0"/>
                  </a:rPr>
                  <a:t>Store</a:t>
                </a:r>
              </a:p>
            </p:txBody>
          </p:sp>
          <p:sp>
            <p:nvSpPr>
              <p:cNvPr id="19" name="Rounded Rectangle 18">
                <a:extLst>
                  <a:ext uri="{FF2B5EF4-FFF2-40B4-BE49-F238E27FC236}">
                    <a16:creationId xmlns:a16="http://schemas.microsoft.com/office/drawing/2014/main" id="{802512E3-933E-544E-86DC-503A386E0099}"/>
                  </a:ext>
                </a:extLst>
              </p:cNvPr>
              <p:cNvSpPr/>
              <p:nvPr/>
            </p:nvSpPr>
            <p:spPr>
              <a:xfrm>
                <a:off x="4206351" y="2897507"/>
                <a:ext cx="864000" cy="432000"/>
              </a:xfrm>
              <a:prstGeom prst="roundRect">
                <a:avLst/>
              </a:prstGeom>
              <a:solidFill>
                <a:srgbClr val="5FAF6A"/>
              </a:solidFill>
              <a:ln w="317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L" sz="900" b="1" u="none" strike="noStrike" kern="120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Wix Madefor Display App" panose="020B0503020203020203" pitchFamily="34" charset="0"/>
                    <a:ea typeface="+mn-ea"/>
                    <a:cs typeface="Wix Madefor Display App" panose="020B0503020203020203" pitchFamily="34" charset="0"/>
                  </a:rPr>
                  <a:t>View</a:t>
                </a:r>
              </a:p>
            </p:txBody>
          </p:sp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DAB56A4E-F555-374F-96DC-670EB77CFE8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31938" y="3113507"/>
                <a:ext cx="405207" cy="0"/>
              </a:xfrm>
              <a:prstGeom prst="straightConnector1">
                <a:avLst/>
              </a:prstGeom>
              <a:ln w="2222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CBBAF1A8-B769-8A46-9357-BA7AC40768C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1144" y="3113507"/>
                <a:ext cx="405207" cy="0"/>
              </a:xfrm>
              <a:prstGeom prst="straightConnector1">
                <a:avLst/>
              </a:prstGeom>
              <a:ln w="2222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Elbow Connector 20">
                <a:extLst>
                  <a:ext uri="{FF2B5EF4-FFF2-40B4-BE49-F238E27FC236}">
                    <a16:creationId xmlns:a16="http://schemas.microsoft.com/office/drawing/2014/main" id="{4773B906-9A78-694F-AB82-CC112392034F}"/>
                  </a:ext>
                </a:extLst>
              </p:cNvPr>
              <p:cNvCxnSpPr>
                <a:cxnSpLocks/>
                <a:stCxn id="19" idx="0"/>
                <a:endCxn id="16" idx="3"/>
              </p:cNvCxnSpPr>
              <p:nvPr/>
            </p:nvCxnSpPr>
            <p:spPr>
              <a:xfrm rot="16200000" flipV="1">
                <a:off x="3911752" y="2170908"/>
                <a:ext cx="615993" cy="837206"/>
              </a:xfrm>
              <a:prstGeom prst="bentConnector2">
                <a:avLst/>
              </a:prstGeom>
              <a:ln w="22225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Elbow Connector 25">
                <a:extLst>
                  <a:ext uri="{FF2B5EF4-FFF2-40B4-BE49-F238E27FC236}">
                    <a16:creationId xmlns:a16="http://schemas.microsoft.com/office/drawing/2014/main" id="{1705BF24-75FC-FA43-9F74-BD047DCC3065}"/>
                  </a:ext>
                </a:extLst>
              </p:cNvPr>
              <p:cNvCxnSpPr>
                <a:stCxn id="16" idx="1"/>
                <a:endCxn id="15" idx="0"/>
              </p:cNvCxnSpPr>
              <p:nvPr/>
            </p:nvCxnSpPr>
            <p:spPr>
              <a:xfrm rot="10800000" flipV="1">
                <a:off x="2099939" y="2281514"/>
                <a:ext cx="837207" cy="616712"/>
              </a:xfrm>
              <a:prstGeom prst="bentConnector2">
                <a:avLst/>
              </a:prstGeom>
              <a:ln w="2222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835DADE-62D1-4B44-AC6A-D47295EB3C5D}"/>
                </a:ext>
              </a:extLst>
            </p:cNvPr>
            <p:cNvSpPr txBox="1"/>
            <p:nvPr/>
          </p:nvSpPr>
          <p:spPr>
            <a:xfrm>
              <a:off x="6166494" y="1848797"/>
              <a:ext cx="803425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 algn="ctr" defTabSz="457200">
                <a:buClrTx/>
                <a:defRPr/>
              </a:pPr>
              <a:r>
                <a:rPr lang="en-IL" sz="900" b="1" kern="1200" dirty="0">
                  <a:solidFill>
                    <a:schemeClr val="tx2"/>
                  </a:solidFill>
                  <a:latin typeface="Wix Madefor Display App" panose="020B0503020203020203" pitchFamily="34" charset="0"/>
                  <a:cs typeface="Wix Madefor Display App" panose="020B0503020203020203" pitchFamily="34" charset="0"/>
                </a:rPr>
                <a:t>Dispatcher</a:t>
              </a:r>
            </a:p>
          </p:txBody>
        </p:sp>
      </p:grp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C9AD63E5-D466-5C44-BC02-012486FD2860}"/>
              </a:ext>
            </a:extLst>
          </p:cNvPr>
          <p:cNvSpPr/>
          <p:nvPr/>
        </p:nvSpPr>
        <p:spPr>
          <a:xfrm>
            <a:off x="6208088" y="2526257"/>
            <a:ext cx="722503" cy="504625"/>
          </a:xfrm>
          <a:prstGeom prst="roundRect">
            <a:avLst/>
          </a:prstGeom>
          <a:solidFill>
            <a:srgbClr val="75B6C8"/>
          </a:solidFill>
          <a:ln w="3175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L" sz="900" b="1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Wix Madefor Display App" panose="020B0503020203020203" pitchFamily="34" charset="0"/>
                <a:ea typeface="+mn-ea"/>
                <a:cs typeface="Wix Madefor Display App" panose="020B0503020203020203" pitchFamily="34" charset="0"/>
              </a:rPr>
              <a:t>Action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484336E-667A-FC40-B4CC-E6D7982F0943}"/>
              </a:ext>
            </a:extLst>
          </p:cNvPr>
          <p:cNvCxnSpPr>
            <a:cxnSpLocks/>
            <a:stCxn id="24" idx="0"/>
            <a:endCxn id="15" idx="2"/>
          </p:cNvCxnSpPr>
          <p:nvPr/>
        </p:nvCxnSpPr>
        <p:spPr>
          <a:xfrm flipH="1" flipV="1">
            <a:off x="6568208" y="2211554"/>
            <a:ext cx="1132" cy="314703"/>
          </a:xfrm>
          <a:prstGeom prst="straightConnector1">
            <a:avLst/>
          </a:prstGeom>
          <a:ln w="2222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Google Shape;523;p85">
            <a:extLst>
              <a:ext uri="{FF2B5EF4-FFF2-40B4-BE49-F238E27FC236}">
                <a16:creationId xmlns:a16="http://schemas.microsoft.com/office/drawing/2014/main" id="{82A1266C-5A18-694A-A13F-8DFD3ABDE547}"/>
              </a:ext>
            </a:extLst>
          </p:cNvPr>
          <p:cNvSpPr txBox="1"/>
          <p:nvPr/>
        </p:nvSpPr>
        <p:spPr>
          <a:xfrm>
            <a:off x="612675" y="2191382"/>
            <a:ext cx="5038608" cy="2446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30000"/>
              </a:lnSpc>
              <a:buClr>
                <a:schemeClr val="bg1"/>
              </a:buClr>
            </a:pPr>
            <a:r>
              <a:rPr lang="en-US" sz="1500" b="1" dirty="0">
                <a:solidFill>
                  <a:schemeClr val="bg1"/>
                </a:solidFill>
                <a:latin typeface="Wix Madefor Display App" panose="020B0503020203020203" pitchFamily="34" charset="0"/>
                <a:ea typeface="Wix Madefor Text"/>
                <a:cs typeface="Wix Madefor Display App" panose="020B0503020203020203" pitchFamily="34" charset="0"/>
                <a:sym typeface="Wix Madefor Text"/>
              </a:rPr>
              <a:t>Store</a:t>
            </a:r>
          </a:p>
          <a:p>
            <a:pPr marL="457200" lvl="0" indent="-323850">
              <a:lnSpc>
                <a:spcPct val="130000"/>
              </a:lnSpc>
              <a:spcBef>
                <a:spcPts val="1200"/>
              </a:spcBef>
              <a:buClr>
                <a:schemeClr val="bg1"/>
              </a:buClr>
              <a:buSzPts val="1500"/>
              <a:buFont typeface="Wix Madefor Text"/>
              <a:buChar char="➔"/>
            </a:pPr>
            <a:r>
              <a:rPr lang="en-US" sz="1500" i="1" dirty="0">
                <a:solidFill>
                  <a:schemeClr val="bg1"/>
                </a:solidFill>
                <a:latin typeface="Wix Madefor Text"/>
                <a:ea typeface="Wix Madefor Text"/>
                <a:cs typeface="Wix Madefor Text"/>
                <a:sym typeface="Wix Madefor Text"/>
              </a:rPr>
              <a:t>A store is what holds the data of an application </a:t>
            </a:r>
          </a:p>
          <a:p>
            <a:pPr marL="457200" lvl="0" indent="-323850">
              <a:lnSpc>
                <a:spcPct val="130000"/>
              </a:lnSpc>
              <a:spcBef>
                <a:spcPts val="1200"/>
              </a:spcBef>
              <a:buClr>
                <a:schemeClr val="bg1"/>
              </a:buClr>
              <a:buSzPts val="1500"/>
              <a:buFont typeface="Wix Madefor Text"/>
              <a:buChar char="➔"/>
            </a:pPr>
            <a:r>
              <a:rPr lang="en-US" sz="1500" i="1" dirty="0">
                <a:solidFill>
                  <a:schemeClr val="bg1"/>
                </a:solidFill>
                <a:latin typeface="Wix Madefor Text"/>
                <a:ea typeface="Wix Madefor Text"/>
                <a:cs typeface="Wix Madefor Text"/>
                <a:sym typeface="Wix Madefor Text"/>
              </a:rPr>
              <a:t>The data in a store must only be mutated by responding to an action </a:t>
            </a:r>
          </a:p>
          <a:p>
            <a:pPr marL="457200" lvl="0" indent="-323850">
              <a:lnSpc>
                <a:spcPct val="130000"/>
              </a:lnSpc>
              <a:spcBef>
                <a:spcPts val="1200"/>
              </a:spcBef>
              <a:buClr>
                <a:schemeClr val="bg1"/>
              </a:buClr>
              <a:buSzPts val="1500"/>
              <a:buFont typeface="Wix Madefor Text"/>
              <a:buChar char="➔"/>
            </a:pPr>
            <a:r>
              <a:rPr lang="en-US" sz="1500" i="1" dirty="0">
                <a:solidFill>
                  <a:schemeClr val="bg1"/>
                </a:solidFill>
                <a:latin typeface="Wix Madefor Text"/>
                <a:ea typeface="Wix Madefor Text"/>
                <a:cs typeface="Wix Madefor Text"/>
                <a:sym typeface="Wix Madefor Text"/>
              </a:rPr>
              <a:t>Every time a store's data changes it must emit a "change" event</a:t>
            </a:r>
          </a:p>
        </p:txBody>
      </p:sp>
    </p:spTree>
    <p:extLst>
      <p:ext uri="{BB962C8B-B14F-4D97-AF65-F5344CB8AC3E}">
        <p14:creationId xmlns:p14="http://schemas.microsoft.com/office/powerpoint/2010/main" val="24462938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7"/>
          <p:cNvSpPr txBox="1"/>
          <p:nvPr/>
        </p:nvSpPr>
        <p:spPr>
          <a:xfrm>
            <a:off x="612675" y="1080000"/>
            <a:ext cx="2845200" cy="97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233"/>
              </a:buClr>
              <a:buSzPts val="4800"/>
              <a:buFont typeface="Helvetica Neue"/>
              <a:buNone/>
            </a:pPr>
            <a:r>
              <a:rPr lang="en" sz="5000" b="1" i="0" u="none" strike="noStrike" cap="none" dirty="0">
                <a:solidFill>
                  <a:schemeClr val="lt1"/>
                </a:solidFill>
                <a:latin typeface="Wix Madefor Display"/>
                <a:ea typeface="Wix Madefor Display"/>
                <a:cs typeface="Wix Madefor Display"/>
                <a:sym typeface="Wix Madefor Display"/>
              </a:rPr>
              <a:t>Flux</a:t>
            </a:r>
            <a:endParaRPr sz="5000" b="1" i="0" u="none" strike="noStrike" cap="none" dirty="0">
              <a:solidFill>
                <a:schemeClr val="lt1"/>
              </a:solidFill>
              <a:latin typeface="Wix Madefor Display"/>
              <a:ea typeface="Wix Madefor Display"/>
              <a:cs typeface="Wix Madefor Display"/>
              <a:sym typeface="Wix Madefor Display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08E93A-F120-6D44-A83A-37312ADB20A4}"/>
              </a:ext>
            </a:extLst>
          </p:cNvPr>
          <p:cNvSpPr txBox="1"/>
          <p:nvPr/>
        </p:nvSpPr>
        <p:spPr>
          <a:xfrm>
            <a:off x="6277998" y="3373445"/>
            <a:ext cx="277415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>
              <a:buClrTx/>
            </a:pPr>
            <a:r>
              <a:rPr lang="en-US" i="1" kern="1200" dirty="0">
                <a:solidFill>
                  <a:prstClr val="white"/>
                </a:solidFill>
                <a:latin typeface="Wix Madefor Text App" panose="020B0503020203020203" pitchFamily="34" charset="0"/>
                <a:ea typeface="+mn-ea"/>
                <a:cs typeface="Wix Madefor Text App" panose="020B0503020203020203" pitchFamily="34" charset="0"/>
              </a:rPr>
              <a:t>“Flux is a pattern for managing data flow in your application. The most important concept is that data flows in one direction.”</a:t>
            </a:r>
            <a:endParaRPr lang="en-IL" i="1" kern="1200" dirty="0">
              <a:solidFill>
                <a:prstClr val="white"/>
              </a:solidFill>
              <a:latin typeface="Wix Madefor Text App" panose="020B0503020203020203" pitchFamily="34" charset="0"/>
              <a:ea typeface="+mn-ea"/>
              <a:cs typeface="Wix Madefor Text App" panose="020B0503020203020203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29172A3-9A17-FE4B-BE08-1B35E87F7CD3}"/>
              </a:ext>
            </a:extLst>
          </p:cNvPr>
          <p:cNvSpPr txBox="1"/>
          <p:nvPr/>
        </p:nvSpPr>
        <p:spPr>
          <a:xfrm>
            <a:off x="8033929" y="4709652"/>
            <a:ext cx="9925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L" i="1" dirty="0">
                <a:solidFill>
                  <a:schemeClr val="tx2"/>
                </a:solidFill>
                <a:latin typeface="Wix Madefor Text App" panose="020B0503020203020203" pitchFamily="34" charset="0"/>
                <a:cs typeface="Wix Madefor Text App" panose="020B0503020203020203" pitchFamily="34" charset="0"/>
              </a:rPr>
              <a:t>- </a:t>
            </a:r>
            <a:r>
              <a:rPr lang="en-IL" sz="1100" i="1" dirty="0">
                <a:solidFill>
                  <a:schemeClr val="tx2"/>
                </a:solidFill>
                <a:latin typeface="Wix Madefor Text App" panose="020B0503020203020203" pitchFamily="34" charset="0"/>
                <a:cs typeface="Wix Madefor Text App" panose="020B0503020203020203" pitchFamily="34" charset="0"/>
              </a:rPr>
              <a:t>Flux docs</a:t>
            </a:r>
            <a:r>
              <a:rPr lang="en-IL" i="1" dirty="0">
                <a:solidFill>
                  <a:schemeClr val="tx2"/>
                </a:solidFill>
                <a:latin typeface="Wix Madefor Text App" panose="020B0503020203020203" pitchFamily="34" charset="0"/>
                <a:cs typeface="Wix Madefor Text App" panose="020B0503020203020203" pitchFamily="34" charset="0"/>
              </a:rPr>
              <a:t> -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D34EE56-B781-CF4F-B567-759A4D760F89}"/>
              </a:ext>
            </a:extLst>
          </p:cNvPr>
          <p:cNvGrpSpPr/>
          <p:nvPr/>
        </p:nvGrpSpPr>
        <p:grpSpPr>
          <a:xfrm>
            <a:off x="6166494" y="734226"/>
            <a:ext cx="2885662" cy="1477328"/>
            <a:chOff x="6166494" y="734226"/>
            <a:chExt cx="2885662" cy="1477328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C511EEDE-F0DB-5647-BFEE-FDD0119A184A}"/>
                </a:ext>
              </a:extLst>
            </p:cNvPr>
            <p:cNvGrpSpPr/>
            <p:nvPr/>
          </p:nvGrpSpPr>
          <p:grpSpPr>
            <a:xfrm>
              <a:off x="6206956" y="734226"/>
              <a:ext cx="2845200" cy="1477328"/>
              <a:chOff x="1667938" y="2065514"/>
              <a:chExt cx="3402413" cy="1264712"/>
            </a:xfrm>
          </p:grpSpPr>
          <p:sp>
            <p:nvSpPr>
              <p:cNvPr id="15" name="Rounded Rectangle 14">
                <a:extLst>
                  <a:ext uri="{FF2B5EF4-FFF2-40B4-BE49-F238E27FC236}">
                    <a16:creationId xmlns:a16="http://schemas.microsoft.com/office/drawing/2014/main" id="{E27CA453-3BAB-8E43-9456-405546729D19}"/>
                  </a:ext>
                </a:extLst>
              </p:cNvPr>
              <p:cNvSpPr/>
              <p:nvPr/>
            </p:nvSpPr>
            <p:spPr>
              <a:xfrm>
                <a:off x="1667938" y="2898226"/>
                <a:ext cx="864000" cy="432000"/>
              </a:xfrm>
              <a:prstGeom prst="roundRect">
                <a:avLst/>
              </a:prstGeom>
              <a:solidFill>
                <a:srgbClr val="4F4E50"/>
              </a:solidFill>
              <a:ln w="317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L" sz="900" b="1" u="none" strike="noStrike" kern="120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Wix Madefor Display App" panose="020B0503020203020203" pitchFamily="34" charset="0"/>
                  <a:ea typeface="+mn-ea"/>
                  <a:cs typeface="Wix Madefor Display App" panose="020B0503020203020203" pitchFamily="34" charset="0"/>
                </a:endParaRPr>
              </a:p>
            </p:txBody>
          </p:sp>
          <p:sp>
            <p:nvSpPr>
              <p:cNvPr id="16" name="Rounded Rectangle 15">
                <a:extLst>
                  <a:ext uri="{FF2B5EF4-FFF2-40B4-BE49-F238E27FC236}">
                    <a16:creationId xmlns:a16="http://schemas.microsoft.com/office/drawing/2014/main" id="{A0C0AE1C-8E47-0145-B6B4-414667BB9BFE}"/>
                  </a:ext>
                </a:extLst>
              </p:cNvPr>
              <p:cNvSpPr/>
              <p:nvPr/>
            </p:nvSpPr>
            <p:spPr>
              <a:xfrm>
                <a:off x="2937145" y="2065514"/>
                <a:ext cx="864000" cy="432000"/>
              </a:xfrm>
              <a:prstGeom prst="roundRect">
                <a:avLst/>
              </a:prstGeom>
              <a:solidFill>
                <a:srgbClr val="75B6C8"/>
              </a:solidFill>
              <a:ln w="317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L" sz="900" b="1" u="none" strike="noStrike" kern="120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Wix Madefor Display App" panose="020B0503020203020203" pitchFamily="34" charset="0"/>
                    <a:ea typeface="+mn-ea"/>
                    <a:cs typeface="Wix Madefor Display App" panose="020B0503020203020203" pitchFamily="34" charset="0"/>
                  </a:rPr>
                  <a:t>Action</a:t>
                </a:r>
              </a:p>
            </p:txBody>
          </p:sp>
          <p:sp>
            <p:nvSpPr>
              <p:cNvPr id="18" name="Rounded Rectangle 17">
                <a:extLst>
                  <a:ext uri="{FF2B5EF4-FFF2-40B4-BE49-F238E27FC236}">
                    <a16:creationId xmlns:a16="http://schemas.microsoft.com/office/drawing/2014/main" id="{71F85F44-1A90-6540-A3B0-9C1EC43D633C}"/>
                  </a:ext>
                </a:extLst>
              </p:cNvPr>
              <p:cNvSpPr/>
              <p:nvPr/>
            </p:nvSpPr>
            <p:spPr>
              <a:xfrm>
                <a:off x="2937145" y="2897507"/>
                <a:ext cx="864000" cy="432000"/>
              </a:xfrm>
              <a:prstGeom prst="roundRect">
                <a:avLst/>
              </a:prstGeom>
              <a:solidFill>
                <a:srgbClr val="2E4550"/>
              </a:solidFill>
              <a:ln w="317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L" sz="900" b="1" u="none" strike="noStrike" kern="120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Wix Madefor Display App" panose="020B0503020203020203" pitchFamily="34" charset="0"/>
                    <a:ea typeface="+mn-ea"/>
                    <a:cs typeface="Wix Madefor Display App" panose="020B0503020203020203" pitchFamily="34" charset="0"/>
                  </a:rPr>
                  <a:t>Store</a:t>
                </a:r>
              </a:p>
            </p:txBody>
          </p:sp>
          <p:sp>
            <p:nvSpPr>
              <p:cNvPr id="19" name="Rounded Rectangle 18">
                <a:extLst>
                  <a:ext uri="{FF2B5EF4-FFF2-40B4-BE49-F238E27FC236}">
                    <a16:creationId xmlns:a16="http://schemas.microsoft.com/office/drawing/2014/main" id="{802512E3-933E-544E-86DC-503A386E0099}"/>
                  </a:ext>
                </a:extLst>
              </p:cNvPr>
              <p:cNvSpPr/>
              <p:nvPr/>
            </p:nvSpPr>
            <p:spPr>
              <a:xfrm>
                <a:off x="4206351" y="2897507"/>
                <a:ext cx="864000" cy="432000"/>
              </a:xfrm>
              <a:prstGeom prst="roundRect">
                <a:avLst/>
              </a:prstGeom>
              <a:solidFill>
                <a:srgbClr val="5FAF6A"/>
              </a:solidFill>
              <a:ln w="317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L" sz="900" b="1" u="none" strike="noStrike" kern="120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Wix Madefor Display App" panose="020B0503020203020203" pitchFamily="34" charset="0"/>
                    <a:ea typeface="+mn-ea"/>
                    <a:cs typeface="Wix Madefor Display App" panose="020B0503020203020203" pitchFamily="34" charset="0"/>
                  </a:rPr>
                  <a:t>View</a:t>
                </a:r>
              </a:p>
            </p:txBody>
          </p:sp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DAB56A4E-F555-374F-96DC-670EB77CFE8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31938" y="3113507"/>
                <a:ext cx="405207" cy="0"/>
              </a:xfrm>
              <a:prstGeom prst="straightConnector1">
                <a:avLst/>
              </a:prstGeom>
              <a:ln w="2222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CBBAF1A8-B769-8A46-9357-BA7AC40768C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1144" y="3113507"/>
                <a:ext cx="405207" cy="0"/>
              </a:xfrm>
              <a:prstGeom prst="straightConnector1">
                <a:avLst/>
              </a:prstGeom>
              <a:ln w="2222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Elbow Connector 20">
                <a:extLst>
                  <a:ext uri="{FF2B5EF4-FFF2-40B4-BE49-F238E27FC236}">
                    <a16:creationId xmlns:a16="http://schemas.microsoft.com/office/drawing/2014/main" id="{4773B906-9A78-694F-AB82-CC112392034F}"/>
                  </a:ext>
                </a:extLst>
              </p:cNvPr>
              <p:cNvCxnSpPr>
                <a:cxnSpLocks/>
                <a:stCxn id="19" idx="0"/>
                <a:endCxn id="16" idx="3"/>
              </p:cNvCxnSpPr>
              <p:nvPr/>
            </p:nvCxnSpPr>
            <p:spPr>
              <a:xfrm rot="16200000" flipV="1">
                <a:off x="3911752" y="2170908"/>
                <a:ext cx="615993" cy="837206"/>
              </a:xfrm>
              <a:prstGeom prst="bentConnector2">
                <a:avLst/>
              </a:prstGeom>
              <a:ln w="22225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Elbow Connector 25">
                <a:extLst>
                  <a:ext uri="{FF2B5EF4-FFF2-40B4-BE49-F238E27FC236}">
                    <a16:creationId xmlns:a16="http://schemas.microsoft.com/office/drawing/2014/main" id="{1705BF24-75FC-FA43-9F74-BD047DCC3065}"/>
                  </a:ext>
                </a:extLst>
              </p:cNvPr>
              <p:cNvCxnSpPr>
                <a:stCxn id="16" idx="1"/>
                <a:endCxn id="15" idx="0"/>
              </p:cNvCxnSpPr>
              <p:nvPr/>
            </p:nvCxnSpPr>
            <p:spPr>
              <a:xfrm rot="10800000" flipV="1">
                <a:off x="2099939" y="2281514"/>
                <a:ext cx="837207" cy="616712"/>
              </a:xfrm>
              <a:prstGeom prst="bentConnector2">
                <a:avLst/>
              </a:prstGeom>
              <a:ln w="2222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835DADE-62D1-4B44-AC6A-D47295EB3C5D}"/>
                </a:ext>
              </a:extLst>
            </p:cNvPr>
            <p:cNvSpPr txBox="1"/>
            <p:nvPr/>
          </p:nvSpPr>
          <p:spPr>
            <a:xfrm>
              <a:off x="6166494" y="1848797"/>
              <a:ext cx="803425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 algn="ctr" defTabSz="457200">
                <a:buClrTx/>
                <a:defRPr/>
              </a:pPr>
              <a:r>
                <a:rPr lang="en-IL" sz="900" b="1" kern="1200" dirty="0">
                  <a:solidFill>
                    <a:schemeClr val="tx2"/>
                  </a:solidFill>
                  <a:latin typeface="Wix Madefor Display App" panose="020B0503020203020203" pitchFamily="34" charset="0"/>
                  <a:cs typeface="Wix Madefor Display App" panose="020B0503020203020203" pitchFamily="34" charset="0"/>
                </a:rPr>
                <a:t>Dispatcher</a:t>
              </a:r>
            </a:p>
          </p:txBody>
        </p:sp>
      </p:grp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C9AD63E5-D466-5C44-BC02-012486FD2860}"/>
              </a:ext>
            </a:extLst>
          </p:cNvPr>
          <p:cNvSpPr/>
          <p:nvPr/>
        </p:nvSpPr>
        <p:spPr>
          <a:xfrm>
            <a:off x="6208088" y="2526257"/>
            <a:ext cx="722503" cy="504625"/>
          </a:xfrm>
          <a:prstGeom prst="roundRect">
            <a:avLst/>
          </a:prstGeom>
          <a:solidFill>
            <a:srgbClr val="75B6C8"/>
          </a:solidFill>
          <a:ln w="3175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L" sz="900" b="1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Wix Madefor Display App" panose="020B0503020203020203" pitchFamily="34" charset="0"/>
                <a:ea typeface="+mn-ea"/>
                <a:cs typeface="Wix Madefor Display App" panose="020B0503020203020203" pitchFamily="34" charset="0"/>
              </a:rPr>
              <a:t>Action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484336E-667A-FC40-B4CC-E6D7982F0943}"/>
              </a:ext>
            </a:extLst>
          </p:cNvPr>
          <p:cNvCxnSpPr>
            <a:cxnSpLocks/>
            <a:stCxn id="24" idx="0"/>
            <a:endCxn id="15" idx="2"/>
          </p:cNvCxnSpPr>
          <p:nvPr/>
        </p:nvCxnSpPr>
        <p:spPr>
          <a:xfrm flipH="1" flipV="1">
            <a:off x="6568208" y="2211554"/>
            <a:ext cx="1132" cy="314703"/>
          </a:xfrm>
          <a:prstGeom prst="straightConnector1">
            <a:avLst/>
          </a:prstGeom>
          <a:ln w="2222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Google Shape;523;p85">
            <a:extLst>
              <a:ext uri="{FF2B5EF4-FFF2-40B4-BE49-F238E27FC236}">
                <a16:creationId xmlns:a16="http://schemas.microsoft.com/office/drawing/2014/main" id="{82A1266C-5A18-694A-A13F-8DFD3ABDE547}"/>
              </a:ext>
            </a:extLst>
          </p:cNvPr>
          <p:cNvSpPr txBox="1"/>
          <p:nvPr/>
        </p:nvSpPr>
        <p:spPr>
          <a:xfrm>
            <a:off x="612675" y="2191382"/>
            <a:ext cx="4680120" cy="18466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30000"/>
              </a:lnSpc>
              <a:buClr>
                <a:schemeClr val="bg1"/>
              </a:buClr>
            </a:pPr>
            <a:r>
              <a:rPr lang="en-US" sz="1500" b="1" dirty="0">
                <a:solidFill>
                  <a:schemeClr val="bg1"/>
                </a:solidFill>
                <a:latin typeface="Wix Madefor Display App" panose="020B0503020203020203" pitchFamily="34" charset="0"/>
                <a:ea typeface="Wix Madefor Text"/>
                <a:cs typeface="Wix Madefor Display App" panose="020B0503020203020203" pitchFamily="34" charset="0"/>
                <a:sym typeface="Wix Madefor Text"/>
              </a:rPr>
              <a:t>View</a:t>
            </a:r>
          </a:p>
          <a:p>
            <a:pPr marL="457200" lvl="0" indent="-323850">
              <a:lnSpc>
                <a:spcPct val="130000"/>
              </a:lnSpc>
              <a:spcBef>
                <a:spcPts val="1200"/>
              </a:spcBef>
              <a:buClr>
                <a:schemeClr val="bg1"/>
              </a:buClr>
              <a:buSzPts val="1500"/>
              <a:buFont typeface="Wix Madefor Text"/>
              <a:buChar char="➔"/>
            </a:pPr>
            <a:r>
              <a:rPr lang="en-US" sz="1500" i="1" dirty="0">
                <a:solidFill>
                  <a:schemeClr val="bg1"/>
                </a:solidFill>
                <a:latin typeface="Wix Madefor Text"/>
                <a:ea typeface="Wix Madefor Text"/>
                <a:cs typeface="Wix Madefor Text"/>
                <a:sym typeface="Wix Madefor Text"/>
              </a:rPr>
              <a:t>Data from stores is displayed in views </a:t>
            </a:r>
          </a:p>
          <a:p>
            <a:pPr marL="457200" indent="-323850">
              <a:lnSpc>
                <a:spcPct val="130000"/>
              </a:lnSpc>
              <a:spcBef>
                <a:spcPts val="1200"/>
              </a:spcBef>
              <a:buClr>
                <a:schemeClr val="bg1"/>
              </a:buClr>
              <a:buSzPts val="1500"/>
              <a:buFont typeface="Wix Madefor Text"/>
              <a:buChar char="➔"/>
            </a:pPr>
            <a:r>
              <a:rPr lang="en-US" sz="1500" i="1" dirty="0">
                <a:solidFill>
                  <a:schemeClr val="bg1"/>
                </a:solidFill>
                <a:latin typeface="Wix Madefor Text"/>
                <a:ea typeface="Wix Madefor Text"/>
                <a:cs typeface="Wix Madefor Text"/>
                <a:sym typeface="Wix Madefor Text"/>
              </a:rPr>
              <a:t>View subscribes to change events from stores</a:t>
            </a:r>
          </a:p>
          <a:p>
            <a:pPr marL="457200" lvl="0" indent="-323850">
              <a:lnSpc>
                <a:spcPct val="130000"/>
              </a:lnSpc>
              <a:spcBef>
                <a:spcPts val="1200"/>
              </a:spcBef>
              <a:buClr>
                <a:schemeClr val="bg1"/>
              </a:buClr>
              <a:buSzPts val="1500"/>
              <a:buFont typeface="Wix Madefor Text"/>
              <a:buChar char="➔"/>
            </a:pPr>
            <a:r>
              <a:rPr lang="en-US" sz="1500" i="1" dirty="0">
                <a:solidFill>
                  <a:schemeClr val="bg1"/>
                </a:solidFill>
                <a:latin typeface="Wix Madefor Text"/>
                <a:ea typeface="Wix Madefor Text"/>
                <a:cs typeface="Wix Madefor Text"/>
                <a:sym typeface="Wix Madefor Text"/>
              </a:rPr>
              <a:t>Actions are typically dispatched from views</a:t>
            </a:r>
          </a:p>
        </p:txBody>
      </p:sp>
    </p:spTree>
    <p:extLst>
      <p:ext uri="{BB962C8B-B14F-4D97-AF65-F5344CB8AC3E}">
        <p14:creationId xmlns:p14="http://schemas.microsoft.com/office/powerpoint/2010/main" val="13947830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7"/>
          <p:cNvSpPr txBox="1"/>
          <p:nvPr/>
        </p:nvSpPr>
        <p:spPr>
          <a:xfrm>
            <a:off x="612675" y="1080000"/>
            <a:ext cx="2845200" cy="97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233"/>
              </a:buClr>
              <a:buSzPts val="4800"/>
              <a:buFont typeface="Helvetica Neue"/>
              <a:buNone/>
            </a:pPr>
            <a:r>
              <a:rPr lang="en" sz="5000" b="1" i="0" u="none" strike="noStrike" cap="none" dirty="0">
                <a:solidFill>
                  <a:schemeClr val="lt1"/>
                </a:solidFill>
                <a:latin typeface="Wix Madefor Display"/>
                <a:ea typeface="Wix Madefor Display"/>
                <a:cs typeface="Wix Madefor Display"/>
                <a:sym typeface="Wix Madefor Display"/>
              </a:rPr>
              <a:t>Flux</a:t>
            </a:r>
            <a:endParaRPr sz="5000" b="1" i="0" u="none" strike="noStrike" cap="none" dirty="0">
              <a:solidFill>
                <a:schemeClr val="lt1"/>
              </a:solidFill>
              <a:latin typeface="Wix Madefor Display"/>
              <a:ea typeface="Wix Madefor Display"/>
              <a:cs typeface="Wix Madefor Display"/>
              <a:sym typeface="Wix Madefor Display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08E93A-F120-6D44-A83A-37312ADB20A4}"/>
              </a:ext>
            </a:extLst>
          </p:cNvPr>
          <p:cNvSpPr txBox="1"/>
          <p:nvPr/>
        </p:nvSpPr>
        <p:spPr>
          <a:xfrm>
            <a:off x="6277998" y="3373445"/>
            <a:ext cx="277415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>
              <a:buClrTx/>
            </a:pPr>
            <a:r>
              <a:rPr lang="en-US" i="1" kern="1200" dirty="0">
                <a:solidFill>
                  <a:prstClr val="white"/>
                </a:solidFill>
                <a:latin typeface="Wix Madefor Text App" panose="020B0503020203020203" pitchFamily="34" charset="0"/>
                <a:ea typeface="+mn-ea"/>
                <a:cs typeface="Wix Madefor Text App" panose="020B0503020203020203" pitchFamily="34" charset="0"/>
              </a:rPr>
              <a:t>“Flux is a pattern for managing data flow in your application. The most important concept is that data flows in one direction.”</a:t>
            </a:r>
            <a:endParaRPr lang="en-IL" i="1" kern="1200" dirty="0">
              <a:solidFill>
                <a:prstClr val="white"/>
              </a:solidFill>
              <a:latin typeface="Wix Madefor Text App" panose="020B0503020203020203" pitchFamily="34" charset="0"/>
              <a:ea typeface="+mn-ea"/>
              <a:cs typeface="Wix Madefor Text App" panose="020B0503020203020203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29172A3-9A17-FE4B-BE08-1B35E87F7CD3}"/>
              </a:ext>
            </a:extLst>
          </p:cNvPr>
          <p:cNvSpPr txBox="1"/>
          <p:nvPr/>
        </p:nvSpPr>
        <p:spPr>
          <a:xfrm>
            <a:off x="8033929" y="4709652"/>
            <a:ext cx="9925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L" i="1" dirty="0">
                <a:solidFill>
                  <a:schemeClr val="tx2"/>
                </a:solidFill>
                <a:latin typeface="Wix Madefor Text App" panose="020B0503020203020203" pitchFamily="34" charset="0"/>
                <a:cs typeface="Wix Madefor Text App" panose="020B0503020203020203" pitchFamily="34" charset="0"/>
              </a:rPr>
              <a:t>- </a:t>
            </a:r>
            <a:r>
              <a:rPr lang="en-IL" sz="1100" i="1" dirty="0">
                <a:solidFill>
                  <a:schemeClr val="tx2"/>
                </a:solidFill>
                <a:latin typeface="Wix Madefor Text App" panose="020B0503020203020203" pitchFamily="34" charset="0"/>
                <a:cs typeface="Wix Madefor Text App" panose="020B0503020203020203" pitchFamily="34" charset="0"/>
              </a:rPr>
              <a:t>Flux docs</a:t>
            </a:r>
            <a:r>
              <a:rPr lang="en-IL" i="1" dirty="0">
                <a:solidFill>
                  <a:schemeClr val="tx2"/>
                </a:solidFill>
                <a:latin typeface="Wix Madefor Text App" panose="020B0503020203020203" pitchFamily="34" charset="0"/>
                <a:cs typeface="Wix Madefor Text App" panose="020B0503020203020203" pitchFamily="34" charset="0"/>
              </a:rPr>
              <a:t> -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D34EE56-B781-CF4F-B567-759A4D760F89}"/>
              </a:ext>
            </a:extLst>
          </p:cNvPr>
          <p:cNvGrpSpPr/>
          <p:nvPr/>
        </p:nvGrpSpPr>
        <p:grpSpPr>
          <a:xfrm>
            <a:off x="6166494" y="734226"/>
            <a:ext cx="2885662" cy="1477328"/>
            <a:chOff x="6166494" y="734226"/>
            <a:chExt cx="2885662" cy="1477328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C511EEDE-F0DB-5647-BFEE-FDD0119A184A}"/>
                </a:ext>
              </a:extLst>
            </p:cNvPr>
            <p:cNvGrpSpPr/>
            <p:nvPr/>
          </p:nvGrpSpPr>
          <p:grpSpPr>
            <a:xfrm>
              <a:off x="6206956" y="734226"/>
              <a:ext cx="2845200" cy="1477328"/>
              <a:chOff x="1667938" y="2065514"/>
              <a:chExt cx="3402413" cy="1264712"/>
            </a:xfrm>
          </p:grpSpPr>
          <p:sp>
            <p:nvSpPr>
              <p:cNvPr id="15" name="Rounded Rectangle 14">
                <a:extLst>
                  <a:ext uri="{FF2B5EF4-FFF2-40B4-BE49-F238E27FC236}">
                    <a16:creationId xmlns:a16="http://schemas.microsoft.com/office/drawing/2014/main" id="{E27CA453-3BAB-8E43-9456-405546729D19}"/>
                  </a:ext>
                </a:extLst>
              </p:cNvPr>
              <p:cNvSpPr/>
              <p:nvPr/>
            </p:nvSpPr>
            <p:spPr>
              <a:xfrm>
                <a:off x="1667938" y="2898226"/>
                <a:ext cx="864000" cy="432000"/>
              </a:xfrm>
              <a:prstGeom prst="roundRect">
                <a:avLst/>
              </a:prstGeom>
              <a:solidFill>
                <a:srgbClr val="4F4E50"/>
              </a:solidFill>
              <a:ln w="317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L" sz="900" b="1" u="none" strike="noStrike" kern="120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Wix Madefor Display App" panose="020B0503020203020203" pitchFamily="34" charset="0"/>
                  <a:ea typeface="+mn-ea"/>
                  <a:cs typeface="Wix Madefor Display App" panose="020B0503020203020203" pitchFamily="34" charset="0"/>
                </a:endParaRPr>
              </a:p>
            </p:txBody>
          </p:sp>
          <p:sp>
            <p:nvSpPr>
              <p:cNvPr id="16" name="Rounded Rectangle 15">
                <a:extLst>
                  <a:ext uri="{FF2B5EF4-FFF2-40B4-BE49-F238E27FC236}">
                    <a16:creationId xmlns:a16="http://schemas.microsoft.com/office/drawing/2014/main" id="{A0C0AE1C-8E47-0145-B6B4-414667BB9BFE}"/>
                  </a:ext>
                </a:extLst>
              </p:cNvPr>
              <p:cNvSpPr/>
              <p:nvPr/>
            </p:nvSpPr>
            <p:spPr>
              <a:xfrm>
                <a:off x="2937145" y="2065514"/>
                <a:ext cx="864000" cy="432000"/>
              </a:xfrm>
              <a:prstGeom prst="roundRect">
                <a:avLst/>
              </a:prstGeom>
              <a:solidFill>
                <a:srgbClr val="75B6C8"/>
              </a:solidFill>
              <a:ln w="317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L" sz="900" b="1" u="none" strike="noStrike" kern="120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Wix Madefor Display App" panose="020B0503020203020203" pitchFamily="34" charset="0"/>
                    <a:ea typeface="+mn-ea"/>
                    <a:cs typeface="Wix Madefor Display App" panose="020B0503020203020203" pitchFamily="34" charset="0"/>
                  </a:rPr>
                  <a:t>Action</a:t>
                </a:r>
              </a:p>
            </p:txBody>
          </p:sp>
          <p:sp>
            <p:nvSpPr>
              <p:cNvPr id="18" name="Rounded Rectangle 17">
                <a:extLst>
                  <a:ext uri="{FF2B5EF4-FFF2-40B4-BE49-F238E27FC236}">
                    <a16:creationId xmlns:a16="http://schemas.microsoft.com/office/drawing/2014/main" id="{71F85F44-1A90-6540-A3B0-9C1EC43D633C}"/>
                  </a:ext>
                </a:extLst>
              </p:cNvPr>
              <p:cNvSpPr/>
              <p:nvPr/>
            </p:nvSpPr>
            <p:spPr>
              <a:xfrm>
                <a:off x="2937145" y="2897507"/>
                <a:ext cx="864000" cy="432000"/>
              </a:xfrm>
              <a:prstGeom prst="roundRect">
                <a:avLst/>
              </a:prstGeom>
              <a:solidFill>
                <a:srgbClr val="2E4550"/>
              </a:solidFill>
              <a:ln w="317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L" sz="900" b="1" u="none" strike="noStrike" kern="120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Wix Madefor Display App" panose="020B0503020203020203" pitchFamily="34" charset="0"/>
                    <a:ea typeface="+mn-ea"/>
                    <a:cs typeface="Wix Madefor Display App" panose="020B0503020203020203" pitchFamily="34" charset="0"/>
                  </a:rPr>
                  <a:t>Store</a:t>
                </a:r>
              </a:p>
            </p:txBody>
          </p:sp>
          <p:sp>
            <p:nvSpPr>
              <p:cNvPr id="19" name="Rounded Rectangle 18">
                <a:extLst>
                  <a:ext uri="{FF2B5EF4-FFF2-40B4-BE49-F238E27FC236}">
                    <a16:creationId xmlns:a16="http://schemas.microsoft.com/office/drawing/2014/main" id="{802512E3-933E-544E-86DC-503A386E0099}"/>
                  </a:ext>
                </a:extLst>
              </p:cNvPr>
              <p:cNvSpPr/>
              <p:nvPr/>
            </p:nvSpPr>
            <p:spPr>
              <a:xfrm>
                <a:off x="4206351" y="2897507"/>
                <a:ext cx="864000" cy="432000"/>
              </a:xfrm>
              <a:prstGeom prst="roundRect">
                <a:avLst/>
              </a:prstGeom>
              <a:solidFill>
                <a:srgbClr val="5FAF6A"/>
              </a:solidFill>
              <a:ln w="3175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L" sz="900" b="1" u="none" strike="noStrike" kern="120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Wix Madefor Display App" panose="020B0503020203020203" pitchFamily="34" charset="0"/>
                    <a:ea typeface="+mn-ea"/>
                    <a:cs typeface="Wix Madefor Display App" panose="020B0503020203020203" pitchFamily="34" charset="0"/>
                  </a:rPr>
                  <a:t>View</a:t>
                </a:r>
              </a:p>
            </p:txBody>
          </p:sp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DAB56A4E-F555-374F-96DC-670EB77CFE8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31938" y="3113507"/>
                <a:ext cx="405207" cy="0"/>
              </a:xfrm>
              <a:prstGeom prst="straightConnector1">
                <a:avLst/>
              </a:prstGeom>
              <a:ln w="2222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CBBAF1A8-B769-8A46-9357-BA7AC40768C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1144" y="3113507"/>
                <a:ext cx="405207" cy="0"/>
              </a:xfrm>
              <a:prstGeom prst="straightConnector1">
                <a:avLst/>
              </a:prstGeom>
              <a:ln w="2222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Elbow Connector 20">
                <a:extLst>
                  <a:ext uri="{FF2B5EF4-FFF2-40B4-BE49-F238E27FC236}">
                    <a16:creationId xmlns:a16="http://schemas.microsoft.com/office/drawing/2014/main" id="{4773B906-9A78-694F-AB82-CC112392034F}"/>
                  </a:ext>
                </a:extLst>
              </p:cNvPr>
              <p:cNvCxnSpPr>
                <a:cxnSpLocks/>
                <a:stCxn id="19" idx="0"/>
                <a:endCxn id="16" idx="3"/>
              </p:cNvCxnSpPr>
              <p:nvPr/>
            </p:nvCxnSpPr>
            <p:spPr>
              <a:xfrm rot="16200000" flipV="1">
                <a:off x="3911752" y="2170908"/>
                <a:ext cx="615993" cy="837206"/>
              </a:xfrm>
              <a:prstGeom prst="bentConnector2">
                <a:avLst/>
              </a:prstGeom>
              <a:ln w="22225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Elbow Connector 25">
                <a:extLst>
                  <a:ext uri="{FF2B5EF4-FFF2-40B4-BE49-F238E27FC236}">
                    <a16:creationId xmlns:a16="http://schemas.microsoft.com/office/drawing/2014/main" id="{1705BF24-75FC-FA43-9F74-BD047DCC3065}"/>
                  </a:ext>
                </a:extLst>
              </p:cNvPr>
              <p:cNvCxnSpPr>
                <a:stCxn id="16" idx="1"/>
                <a:endCxn id="15" idx="0"/>
              </p:cNvCxnSpPr>
              <p:nvPr/>
            </p:nvCxnSpPr>
            <p:spPr>
              <a:xfrm rot="10800000" flipV="1">
                <a:off x="2099939" y="2281514"/>
                <a:ext cx="837207" cy="616712"/>
              </a:xfrm>
              <a:prstGeom prst="bentConnector2">
                <a:avLst/>
              </a:prstGeom>
              <a:ln w="2222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835DADE-62D1-4B44-AC6A-D47295EB3C5D}"/>
                </a:ext>
              </a:extLst>
            </p:cNvPr>
            <p:cNvSpPr txBox="1"/>
            <p:nvPr/>
          </p:nvSpPr>
          <p:spPr>
            <a:xfrm>
              <a:off x="6166494" y="1848797"/>
              <a:ext cx="803425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 algn="ctr" defTabSz="457200">
                <a:buClrTx/>
                <a:defRPr/>
              </a:pPr>
              <a:r>
                <a:rPr lang="en-IL" sz="900" b="1" kern="1200" dirty="0">
                  <a:solidFill>
                    <a:schemeClr val="tx2"/>
                  </a:solidFill>
                  <a:latin typeface="Wix Madefor Display App" panose="020B0503020203020203" pitchFamily="34" charset="0"/>
                  <a:cs typeface="Wix Madefor Display App" panose="020B0503020203020203" pitchFamily="34" charset="0"/>
                </a:rPr>
                <a:t>Dispatcher</a:t>
              </a:r>
            </a:p>
          </p:txBody>
        </p:sp>
      </p:grp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C9AD63E5-D466-5C44-BC02-012486FD2860}"/>
              </a:ext>
            </a:extLst>
          </p:cNvPr>
          <p:cNvSpPr/>
          <p:nvPr/>
        </p:nvSpPr>
        <p:spPr>
          <a:xfrm>
            <a:off x="6208088" y="2526257"/>
            <a:ext cx="722503" cy="504625"/>
          </a:xfrm>
          <a:prstGeom prst="roundRect">
            <a:avLst/>
          </a:prstGeom>
          <a:solidFill>
            <a:srgbClr val="75B6C8"/>
          </a:solidFill>
          <a:ln w="3175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L" sz="900" b="1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Wix Madefor Display App" panose="020B0503020203020203" pitchFamily="34" charset="0"/>
                <a:ea typeface="+mn-ea"/>
                <a:cs typeface="Wix Madefor Display App" panose="020B0503020203020203" pitchFamily="34" charset="0"/>
              </a:rPr>
              <a:t>Action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484336E-667A-FC40-B4CC-E6D7982F0943}"/>
              </a:ext>
            </a:extLst>
          </p:cNvPr>
          <p:cNvCxnSpPr>
            <a:cxnSpLocks/>
            <a:stCxn id="24" idx="0"/>
            <a:endCxn id="15" idx="2"/>
          </p:cNvCxnSpPr>
          <p:nvPr/>
        </p:nvCxnSpPr>
        <p:spPr>
          <a:xfrm flipH="1" flipV="1">
            <a:off x="6568208" y="2211554"/>
            <a:ext cx="1132" cy="314703"/>
          </a:xfrm>
          <a:prstGeom prst="straightConnector1">
            <a:avLst/>
          </a:prstGeom>
          <a:ln w="2222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Google Shape;523;p85">
            <a:extLst>
              <a:ext uri="{FF2B5EF4-FFF2-40B4-BE49-F238E27FC236}">
                <a16:creationId xmlns:a16="http://schemas.microsoft.com/office/drawing/2014/main" id="{82A1266C-5A18-694A-A13F-8DFD3ABDE547}"/>
              </a:ext>
            </a:extLst>
          </p:cNvPr>
          <p:cNvSpPr txBox="1"/>
          <p:nvPr/>
        </p:nvSpPr>
        <p:spPr>
          <a:xfrm>
            <a:off x="612674" y="2191382"/>
            <a:ext cx="4437711" cy="18466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30000"/>
              </a:lnSpc>
              <a:buClr>
                <a:schemeClr val="bg1"/>
              </a:buClr>
            </a:pPr>
            <a:r>
              <a:rPr lang="en-US" sz="1500" b="1" dirty="0">
                <a:solidFill>
                  <a:schemeClr val="bg1"/>
                </a:solidFill>
                <a:latin typeface="Wix Madefor Display App" panose="020B0503020203020203" pitchFamily="34" charset="0"/>
                <a:ea typeface="Wix Madefor Text"/>
                <a:cs typeface="Wix Madefor Display App" panose="020B0503020203020203" pitchFamily="34" charset="0"/>
                <a:sym typeface="Wix Madefor Text"/>
              </a:rPr>
              <a:t>Unidirectional data flow</a:t>
            </a:r>
          </a:p>
          <a:p>
            <a:pPr marL="457200" lvl="0" indent="-323850">
              <a:lnSpc>
                <a:spcPct val="130000"/>
              </a:lnSpc>
              <a:spcBef>
                <a:spcPts val="1200"/>
              </a:spcBef>
              <a:buClr>
                <a:schemeClr val="bg1"/>
              </a:buClr>
              <a:buSzPts val="1500"/>
              <a:buFont typeface="Wix Madefor Text"/>
              <a:buChar char="➔"/>
            </a:pPr>
            <a:r>
              <a:rPr lang="en-US" sz="1500" i="1" dirty="0">
                <a:solidFill>
                  <a:schemeClr val="bg1"/>
                </a:solidFill>
                <a:latin typeface="Wix Madefor Text"/>
                <a:ea typeface="Wix Madefor Text"/>
                <a:cs typeface="Wix Madefor Text"/>
                <a:sym typeface="Wix Madefor Text"/>
              </a:rPr>
              <a:t>Views send actions to the dispatcher</a:t>
            </a:r>
          </a:p>
          <a:p>
            <a:pPr marL="457200" indent="-323850">
              <a:lnSpc>
                <a:spcPct val="130000"/>
              </a:lnSpc>
              <a:spcBef>
                <a:spcPts val="1200"/>
              </a:spcBef>
              <a:buClr>
                <a:schemeClr val="bg1"/>
              </a:buClr>
              <a:buSzPts val="1500"/>
              <a:buFont typeface="Wix Madefor Text"/>
              <a:buChar char="➔"/>
            </a:pPr>
            <a:r>
              <a:rPr lang="en-US" sz="1500" i="1" dirty="0">
                <a:solidFill>
                  <a:schemeClr val="bg1"/>
                </a:solidFill>
                <a:latin typeface="Wix Madefor Text"/>
                <a:ea typeface="Wix Madefor Text"/>
                <a:cs typeface="Wix Madefor Text"/>
                <a:sym typeface="Wix Madefor Text"/>
              </a:rPr>
              <a:t>The dispatcher sends actions to every store </a:t>
            </a:r>
          </a:p>
          <a:p>
            <a:pPr marL="457200" indent="-323850">
              <a:lnSpc>
                <a:spcPct val="130000"/>
              </a:lnSpc>
              <a:spcBef>
                <a:spcPts val="1200"/>
              </a:spcBef>
              <a:buClr>
                <a:schemeClr val="bg1"/>
              </a:buClr>
              <a:buSzPts val="1500"/>
              <a:buFont typeface="Wix Madefor Text"/>
              <a:buChar char="➔"/>
            </a:pPr>
            <a:r>
              <a:rPr lang="en-US" sz="1500" i="1" dirty="0">
                <a:solidFill>
                  <a:schemeClr val="bg1"/>
                </a:solidFill>
                <a:latin typeface="Wix Madefor Text"/>
                <a:ea typeface="Wix Madefor Text"/>
                <a:cs typeface="Wix Madefor Text"/>
                <a:sym typeface="Wix Madefor Text"/>
              </a:rPr>
              <a:t>Stores send data to the views</a:t>
            </a:r>
          </a:p>
        </p:txBody>
      </p:sp>
    </p:spTree>
    <p:extLst>
      <p:ext uri="{BB962C8B-B14F-4D97-AF65-F5344CB8AC3E}">
        <p14:creationId xmlns:p14="http://schemas.microsoft.com/office/powerpoint/2010/main" val="38725789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1972438-13FA-894B-9AC1-4F7B354B07E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75" r="5314" b="4009"/>
          <a:stretch/>
        </p:blipFill>
        <p:spPr>
          <a:xfrm>
            <a:off x="1593669" y="1721939"/>
            <a:ext cx="6707777" cy="242551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D1126BF-1FF1-7240-8801-B21603BE91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41202"/>
            <a:ext cx="1422400" cy="142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1419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490;p81">
            <a:extLst>
              <a:ext uri="{FF2B5EF4-FFF2-40B4-BE49-F238E27FC236}">
                <a16:creationId xmlns:a16="http://schemas.microsoft.com/office/drawing/2014/main" id="{F8978559-8B25-8646-B231-5610A773B1E6}"/>
              </a:ext>
            </a:extLst>
          </p:cNvPr>
          <p:cNvSpPr txBox="1"/>
          <p:nvPr/>
        </p:nvSpPr>
        <p:spPr>
          <a:xfrm>
            <a:off x="632299" y="1080000"/>
            <a:ext cx="4950815" cy="12411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5000" b="1" dirty="0">
                <a:solidFill>
                  <a:schemeClr val="dk1"/>
                </a:solidFill>
                <a:latin typeface="Wix Madefor Display"/>
                <a:cs typeface="Wix Madefor Display"/>
                <a:sym typeface="Wix Madefor Display"/>
              </a:rPr>
              <a:t>Redux</a:t>
            </a:r>
            <a:endParaRPr lang="en-US" sz="5000" b="1" dirty="0">
              <a:solidFill>
                <a:schemeClr val="dk1"/>
              </a:solidFill>
              <a:latin typeface="Wix Madefor Display"/>
              <a:cs typeface="Wix Madefor Display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CF79DF-3FDF-5443-867D-7368CD7340F8}"/>
              </a:ext>
            </a:extLst>
          </p:cNvPr>
          <p:cNvSpPr txBox="1"/>
          <p:nvPr/>
        </p:nvSpPr>
        <p:spPr>
          <a:xfrm>
            <a:off x="6270501" y="3655245"/>
            <a:ext cx="27559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i="1" dirty="0">
                <a:solidFill>
                  <a:schemeClr val="tx2"/>
                </a:solidFill>
                <a:latin typeface="Wix Madefor Text App" panose="020B0503020203020203" pitchFamily="34" charset="0"/>
                <a:cs typeface="Wix Madefor Text App" panose="020B0503020203020203" pitchFamily="34" charset="0"/>
              </a:rPr>
              <a:t>“Redux is a predictable state container for JavaScript apps”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BD71D6DA-A02F-1246-A868-588139F0BC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52615" y="666620"/>
            <a:ext cx="2391700" cy="23917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F6F5ED7-12F3-8C46-A397-BF3A3AEA65E8}"/>
              </a:ext>
            </a:extLst>
          </p:cNvPr>
          <p:cNvSpPr txBox="1"/>
          <p:nvPr/>
        </p:nvSpPr>
        <p:spPr>
          <a:xfrm>
            <a:off x="7150574" y="2881070"/>
            <a:ext cx="9957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L" sz="2000" b="1" dirty="0">
                <a:solidFill>
                  <a:schemeClr val="tx2"/>
                </a:solidFill>
                <a:latin typeface="Wix Madefor Display App" panose="020B0503020203020203" pitchFamily="34" charset="0"/>
                <a:cs typeface="Wix Madefor Display App" panose="020B0503020203020203" pitchFamily="34" charset="0"/>
              </a:rPr>
              <a:t>Redux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26107FC-7D1C-C843-8B44-DCAE42F3AE52}"/>
              </a:ext>
            </a:extLst>
          </p:cNvPr>
          <p:cNvSpPr txBox="1"/>
          <p:nvPr/>
        </p:nvSpPr>
        <p:spPr>
          <a:xfrm>
            <a:off x="7934462" y="4707656"/>
            <a:ext cx="10919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dirty="0">
                <a:solidFill>
                  <a:schemeClr val="tx2"/>
                </a:solidFill>
                <a:latin typeface="Wix Madefor Text App" panose="020B0503020203020203" pitchFamily="34" charset="0"/>
                <a:cs typeface="Wix Madefor Text App" panose="020B0503020203020203" pitchFamily="34" charset="0"/>
              </a:rPr>
              <a:t>- Redux docs -</a:t>
            </a:r>
          </a:p>
        </p:txBody>
      </p:sp>
      <p:sp>
        <p:nvSpPr>
          <p:cNvPr id="9" name="Google Shape;386;p69">
            <a:extLst>
              <a:ext uri="{FF2B5EF4-FFF2-40B4-BE49-F238E27FC236}">
                <a16:creationId xmlns:a16="http://schemas.microsoft.com/office/drawing/2014/main" id="{7949BDCC-A36B-7949-8385-4611C413AC76}"/>
              </a:ext>
            </a:extLst>
          </p:cNvPr>
          <p:cNvSpPr txBox="1"/>
          <p:nvPr/>
        </p:nvSpPr>
        <p:spPr>
          <a:xfrm>
            <a:off x="512919" y="2104316"/>
            <a:ext cx="4158830" cy="1169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33350">
              <a:buClr>
                <a:schemeClr val="dk1"/>
              </a:buClr>
              <a:buSzPts val="1500"/>
            </a:pPr>
            <a:r>
              <a:rPr lang="en-IL" sz="1600" i="1" dirty="0">
                <a:solidFill>
                  <a:schemeClr val="tx1"/>
                </a:solidFill>
                <a:latin typeface="Wix Madefor Text"/>
                <a:cs typeface="Wix Madefor Text"/>
              </a:rPr>
              <a:t>In 2015, </a:t>
            </a:r>
            <a:r>
              <a:rPr lang="en-US" sz="1600" i="1" dirty="0">
                <a:solidFill>
                  <a:schemeClr val="tx1"/>
                </a:solidFill>
                <a:latin typeface="Wix Madefor Text"/>
                <a:cs typeface="Wix Madefor Text"/>
              </a:rPr>
              <a:t>a year after Flux announcement, </a:t>
            </a:r>
          </a:p>
          <a:p>
            <a:pPr marL="133350">
              <a:buClr>
                <a:schemeClr val="dk1"/>
              </a:buClr>
              <a:buSzPts val="1500"/>
            </a:pPr>
            <a:r>
              <a:rPr lang="en-US" sz="1600" i="1" dirty="0">
                <a:solidFill>
                  <a:schemeClr val="tx1"/>
                </a:solidFill>
                <a:latin typeface="Wix Madefor Text"/>
                <a:cs typeface="Wix Madefor Text"/>
              </a:rPr>
              <a:t>Dan Abramov released Redux, </a:t>
            </a:r>
          </a:p>
          <a:p>
            <a:pPr marL="133350">
              <a:buClr>
                <a:schemeClr val="dk1"/>
              </a:buClr>
              <a:buSzPts val="1500"/>
            </a:pPr>
            <a:r>
              <a:rPr lang="en-US" sz="1600" i="1" dirty="0">
                <a:solidFill>
                  <a:schemeClr val="tx1"/>
                </a:solidFill>
                <a:latin typeface="Wix Madefor Text"/>
                <a:cs typeface="Wix Madefor Text"/>
              </a:rPr>
              <a:t>a new implementation of Flux architecture.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CE9E301-D7D3-BB46-8791-7D576D13C6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2033" y="2991516"/>
            <a:ext cx="2599934" cy="1949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2207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490;p81">
            <a:extLst>
              <a:ext uri="{FF2B5EF4-FFF2-40B4-BE49-F238E27FC236}">
                <a16:creationId xmlns:a16="http://schemas.microsoft.com/office/drawing/2014/main" id="{8171E4A4-CAFE-2D43-9437-25C5F281740C}"/>
              </a:ext>
            </a:extLst>
          </p:cNvPr>
          <p:cNvSpPr txBox="1"/>
          <p:nvPr/>
        </p:nvSpPr>
        <p:spPr>
          <a:xfrm>
            <a:off x="632299" y="1080000"/>
            <a:ext cx="4950815" cy="12411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5000" b="1" dirty="0">
                <a:solidFill>
                  <a:schemeClr val="dk1"/>
                </a:solidFill>
                <a:latin typeface="Wix Madefor Display"/>
                <a:cs typeface="Wix Madefor Display"/>
                <a:sym typeface="Wix Madefor Display"/>
              </a:rPr>
              <a:t>Redux</a:t>
            </a:r>
            <a:endParaRPr lang="en-US" sz="5000" b="1" dirty="0">
              <a:solidFill>
                <a:schemeClr val="dk1"/>
              </a:solidFill>
              <a:latin typeface="Wix Madefor Display"/>
              <a:cs typeface="Wix Madefor Display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770C61A-FD3C-2244-90E4-73EE6138EE3B}"/>
              </a:ext>
            </a:extLst>
          </p:cNvPr>
          <p:cNvSpPr txBox="1"/>
          <p:nvPr/>
        </p:nvSpPr>
        <p:spPr>
          <a:xfrm>
            <a:off x="6270501" y="3655245"/>
            <a:ext cx="27559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i="1" dirty="0">
                <a:solidFill>
                  <a:schemeClr val="tx2"/>
                </a:solidFill>
                <a:latin typeface="Wix Madefor Text App" panose="020B0503020203020203" pitchFamily="34" charset="0"/>
                <a:cs typeface="Wix Madefor Text App" panose="020B0503020203020203" pitchFamily="34" charset="0"/>
              </a:rPr>
              <a:t>“Redux is a predictable state container for JavaScript apps”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1AB7BC17-367E-F540-9CE9-25B54DB5C4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52615" y="666620"/>
            <a:ext cx="2391700" cy="23917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558AEF4-2568-0B47-A3ED-CEB7DF9C2F4E}"/>
              </a:ext>
            </a:extLst>
          </p:cNvPr>
          <p:cNvSpPr txBox="1"/>
          <p:nvPr/>
        </p:nvSpPr>
        <p:spPr>
          <a:xfrm>
            <a:off x="7150574" y="2881070"/>
            <a:ext cx="9957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L" sz="2000" b="1" dirty="0">
                <a:solidFill>
                  <a:schemeClr val="tx2"/>
                </a:solidFill>
                <a:latin typeface="Wix Madefor Display App" panose="020B0503020203020203" pitchFamily="34" charset="0"/>
                <a:cs typeface="Wix Madefor Display App" panose="020B0503020203020203" pitchFamily="34" charset="0"/>
              </a:rPr>
              <a:t>Redux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33A8BB5-3157-A748-B897-1217F0126479}"/>
              </a:ext>
            </a:extLst>
          </p:cNvPr>
          <p:cNvSpPr txBox="1"/>
          <p:nvPr/>
        </p:nvSpPr>
        <p:spPr>
          <a:xfrm>
            <a:off x="7934462" y="4707656"/>
            <a:ext cx="10919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dirty="0">
                <a:solidFill>
                  <a:schemeClr val="tx2"/>
                </a:solidFill>
                <a:latin typeface="Wix Madefor Text App" panose="020B0503020203020203" pitchFamily="34" charset="0"/>
                <a:cs typeface="Wix Madefor Text App" panose="020B0503020203020203" pitchFamily="34" charset="0"/>
              </a:rPr>
              <a:t>- Redux docs -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3E27688-7742-EF44-97EC-928B915667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2033" y="2991516"/>
            <a:ext cx="2599934" cy="194995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09B5C5A-6A0C-4D47-BA15-A36754FBDBEE}"/>
              </a:ext>
            </a:extLst>
          </p:cNvPr>
          <p:cNvSpPr txBox="1"/>
          <p:nvPr/>
        </p:nvSpPr>
        <p:spPr>
          <a:xfrm>
            <a:off x="506526" y="2133796"/>
            <a:ext cx="5078634" cy="19851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33350">
              <a:buClr>
                <a:schemeClr val="dk1"/>
              </a:buClr>
              <a:buSzPts val="1500"/>
            </a:pPr>
            <a:r>
              <a:rPr lang="en-US" sz="1600" i="1" dirty="0">
                <a:solidFill>
                  <a:schemeClr val="tx1"/>
                </a:solidFill>
                <a:latin typeface="Wix Madefor Text"/>
                <a:cs typeface="Wix Madefor Text"/>
              </a:rPr>
              <a:t>When Redux was introduced, the main differences </a:t>
            </a:r>
          </a:p>
          <a:p>
            <a:pPr marL="133350">
              <a:buClr>
                <a:schemeClr val="dk1"/>
              </a:buClr>
              <a:buSzPts val="1500"/>
            </a:pPr>
            <a:r>
              <a:rPr lang="en-US" sz="1600" i="1" dirty="0">
                <a:solidFill>
                  <a:schemeClr val="tx1"/>
                </a:solidFill>
                <a:latin typeface="Wix Madefor Text"/>
                <a:cs typeface="Wix Madefor Text"/>
              </a:rPr>
              <a:t>from Flux implementations were:</a:t>
            </a:r>
            <a:endParaRPr lang="en-US" sz="1600" i="1" dirty="0">
              <a:solidFill>
                <a:schemeClr val="tx1"/>
              </a:solidFill>
              <a:latin typeface="Wix Madefor Text"/>
              <a:ea typeface="Wix Madefor Text"/>
              <a:cs typeface="Wix Madefor Text"/>
              <a:sym typeface="Wix Madefor Text"/>
            </a:endParaRPr>
          </a:p>
          <a:p>
            <a:pPr marL="457200" indent="-323850">
              <a:spcBef>
                <a:spcPts val="1200"/>
              </a:spcBef>
              <a:buClr>
                <a:schemeClr val="tx1"/>
              </a:buClr>
              <a:buSzPts val="1500"/>
              <a:buFont typeface="Wix Madefor Text"/>
              <a:buChar char="➔"/>
            </a:pPr>
            <a:r>
              <a:rPr lang="en-US" sz="1500" i="1" dirty="0">
                <a:solidFill>
                  <a:schemeClr val="tx1"/>
                </a:solidFill>
                <a:latin typeface="Wix Madefor Text"/>
                <a:ea typeface="Wix Madefor Text"/>
                <a:cs typeface="Wix Madefor Text"/>
                <a:sym typeface="Wix Madefor Text"/>
              </a:rPr>
              <a:t>A store is a reducer function</a:t>
            </a:r>
          </a:p>
          <a:p>
            <a:pPr marL="457200" indent="-323850">
              <a:spcBef>
                <a:spcPts val="1200"/>
              </a:spcBef>
              <a:buClr>
                <a:schemeClr val="tx1"/>
              </a:buClr>
              <a:buSzPts val="1500"/>
              <a:buFont typeface="Wix Madefor Text"/>
              <a:buChar char="➔"/>
            </a:pPr>
            <a:r>
              <a:rPr lang="en-US" sz="1500" i="1" dirty="0">
                <a:solidFill>
                  <a:schemeClr val="tx1"/>
                </a:solidFill>
                <a:latin typeface="Wix Madefor Text"/>
                <a:ea typeface="Wix Madefor Text"/>
                <a:cs typeface="Wix Madefor Text"/>
                <a:sym typeface="Wix Madefor Text"/>
              </a:rPr>
              <a:t>A single source of truth</a:t>
            </a:r>
          </a:p>
          <a:p>
            <a:pPr marL="457200" indent="-323850">
              <a:spcBef>
                <a:spcPts val="1200"/>
              </a:spcBef>
              <a:buClr>
                <a:schemeClr val="tx1"/>
              </a:buClr>
              <a:buSzPts val="1500"/>
              <a:buFont typeface="Wix Madefor Text"/>
              <a:buChar char="➔"/>
            </a:pPr>
            <a:r>
              <a:rPr lang="en-US" sz="1500" i="1" dirty="0">
                <a:solidFill>
                  <a:schemeClr val="tx1"/>
                </a:solidFill>
                <a:latin typeface="Wix Madefor Text"/>
                <a:ea typeface="Wix Madefor Text"/>
                <a:cs typeface="Wix Madefor Text"/>
                <a:sym typeface="Wix Madefor Text"/>
              </a:rPr>
              <a:t>Immutability</a:t>
            </a:r>
          </a:p>
          <a:p>
            <a:endParaRPr lang="en-IL" sz="1600" dirty="0"/>
          </a:p>
        </p:txBody>
      </p:sp>
    </p:spTree>
    <p:extLst>
      <p:ext uri="{BB962C8B-B14F-4D97-AF65-F5344CB8AC3E}">
        <p14:creationId xmlns:p14="http://schemas.microsoft.com/office/powerpoint/2010/main" val="18739030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dk1"/>
        </a:solidFill>
        <a:effectLst/>
      </p:bgPr>
    </p:bg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65"/>
          <p:cNvSpPr txBox="1"/>
          <p:nvPr/>
        </p:nvSpPr>
        <p:spPr>
          <a:xfrm>
            <a:off x="822337" y="3041660"/>
            <a:ext cx="50130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5" indent="-171450">
              <a:buClr>
                <a:schemeClr val="tx2"/>
              </a:buClr>
              <a:buFont typeface="Wingdings" pitchFamily="2" charset="2"/>
              <a:buChar char="Ø"/>
            </a:pPr>
            <a:r>
              <a:rPr lang="en-US" sz="1200" b="1" dirty="0">
                <a:solidFill>
                  <a:srgbClr val="FFFFFF"/>
                </a:solidFill>
                <a:latin typeface="Wix Madefor Display"/>
                <a:ea typeface="Wix Madefor Display"/>
                <a:cs typeface="Wix Madefor Display"/>
                <a:sym typeface="Wix Madefor Display"/>
              </a:rPr>
              <a:t>What were the alternatives before Redux</a:t>
            </a:r>
          </a:p>
          <a:p>
            <a:pPr marL="171450" lvl="5" indent="-171450">
              <a:buClr>
                <a:schemeClr val="tx2"/>
              </a:buClr>
              <a:buFont typeface="Wingdings" pitchFamily="2" charset="2"/>
              <a:buChar char="Ø"/>
            </a:pPr>
            <a:r>
              <a:rPr lang="en-US" sz="1200" b="1" dirty="0">
                <a:solidFill>
                  <a:srgbClr val="FFFFFF"/>
                </a:solidFill>
                <a:latin typeface="Wix Madefor Display"/>
                <a:ea typeface="Wix Madefor Display"/>
                <a:cs typeface="Wix Madefor Display"/>
                <a:sym typeface="Wix Madefor Display"/>
              </a:rPr>
              <a:t>Bidirectional vs Unidirectional data flow</a:t>
            </a:r>
          </a:p>
          <a:p>
            <a:pPr marL="171450" lvl="5" indent="-171450">
              <a:buClr>
                <a:schemeClr val="tx2"/>
              </a:buClr>
              <a:buFont typeface="Wingdings" pitchFamily="2" charset="2"/>
              <a:buChar char="Ø"/>
            </a:pPr>
            <a:r>
              <a:rPr lang="en-US" sz="1200" b="1" dirty="0">
                <a:solidFill>
                  <a:srgbClr val="FFFFFF"/>
                </a:solidFill>
                <a:latin typeface="Wix Madefor Display"/>
                <a:ea typeface="Wix Madefor Display"/>
                <a:cs typeface="Wix Madefor Display"/>
                <a:sym typeface="Wix Madefor Display"/>
              </a:rPr>
              <a:t>The relationship between MVC, Flux and Redux</a:t>
            </a:r>
          </a:p>
        </p:txBody>
      </p:sp>
      <p:sp>
        <p:nvSpPr>
          <p:cNvPr id="7" name="Google Shape;364;p66">
            <a:extLst>
              <a:ext uri="{FF2B5EF4-FFF2-40B4-BE49-F238E27FC236}">
                <a16:creationId xmlns:a16="http://schemas.microsoft.com/office/drawing/2014/main" id="{3EEC1C9B-205C-8649-A352-A760BC69A704}"/>
              </a:ext>
            </a:extLst>
          </p:cNvPr>
          <p:cNvSpPr txBox="1"/>
          <p:nvPr/>
        </p:nvSpPr>
        <p:spPr>
          <a:xfrm>
            <a:off x="632299" y="1899200"/>
            <a:ext cx="5776813" cy="1292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n-US" sz="1200" b="1" dirty="0">
                <a:solidFill>
                  <a:srgbClr val="FFFFFF"/>
                </a:solidFill>
                <a:latin typeface="Wix Madefor Display"/>
                <a:ea typeface="Wix Madefor Display"/>
                <a:cs typeface="Wix Madefor Display"/>
                <a:sym typeface="Wix Madefor Display"/>
              </a:rPr>
              <a:t>Redux has changed the way modern UI applications are built.</a:t>
            </a:r>
            <a:br>
              <a:rPr lang="en-US" sz="1200" b="1" dirty="0">
                <a:solidFill>
                  <a:srgbClr val="FFFFFF"/>
                </a:solidFill>
                <a:latin typeface="Wix Madefor Display"/>
                <a:ea typeface="Wix Madefor Display"/>
                <a:cs typeface="Wix Madefor Display"/>
                <a:sym typeface="Wix Madefor Display"/>
              </a:rPr>
            </a:br>
            <a:r>
              <a:rPr lang="en-US" sz="1200" b="1" dirty="0">
                <a:solidFill>
                  <a:srgbClr val="FFFFFF"/>
                </a:solidFill>
                <a:latin typeface="Wix Madefor Display"/>
                <a:ea typeface="Wix Madefor Display"/>
                <a:cs typeface="Wix Madefor Display"/>
                <a:sym typeface="Wix Madefor Display"/>
              </a:rPr>
              <a:t>But is it a new concept? Or maybe it's been there all along?</a:t>
            </a:r>
            <a:br>
              <a:rPr lang="en-US" sz="1200" b="1" dirty="0">
                <a:solidFill>
                  <a:srgbClr val="FFFFFF"/>
                </a:solidFill>
                <a:latin typeface="Wix Madefor Display"/>
                <a:ea typeface="Wix Madefor Display"/>
                <a:cs typeface="Wix Madefor Display"/>
                <a:sym typeface="Wix Madefor Display"/>
              </a:rPr>
            </a:br>
            <a:br>
              <a:rPr lang="en-US" sz="1200" b="1" dirty="0">
                <a:solidFill>
                  <a:srgbClr val="FFFFFF"/>
                </a:solidFill>
                <a:latin typeface="Wix Madefor Display"/>
                <a:ea typeface="Wix Madefor Display"/>
                <a:cs typeface="Wix Madefor Display"/>
                <a:sym typeface="Wix Madefor Display"/>
              </a:rPr>
            </a:br>
            <a:r>
              <a:rPr lang="en-US" sz="1200" b="1" dirty="0">
                <a:solidFill>
                  <a:srgbClr val="FFFFFF"/>
                </a:solidFill>
                <a:latin typeface="Wix Madefor Display"/>
                <a:ea typeface="Wix Madefor Display"/>
                <a:cs typeface="Wix Madefor Display"/>
                <a:sym typeface="Wix Madefor Display"/>
              </a:rPr>
              <a:t>Join us as we answer this question and learn more about </a:t>
            </a:r>
            <a:r>
              <a:rPr lang="en-US" sz="1200" b="1" dirty="0" err="1">
                <a:solidFill>
                  <a:srgbClr val="FFFFFF"/>
                </a:solidFill>
                <a:latin typeface="Wix Madefor Display"/>
                <a:ea typeface="Wix Madefor Display"/>
                <a:cs typeface="Wix Madefor Display"/>
                <a:sym typeface="Wix Madefor Display"/>
              </a:rPr>
              <a:t>Redux's</a:t>
            </a:r>
            <a:r>
              <a:rPr lang="en-US" sz="1200" b="1" dirty="0">
                <a:solidFill>
                  <a:srgbClr val="FFFFFF"/>
                </a:solidFill>
                <a:latin typeface="Wix Madefor Display"/>
                <a:ea typeface="Wix Madefor Display"/>
                <a:cs typeface="Wix Madefor Display"/>
                <a:sym typeface="Wix Madefor Display"/>
              </a:rPr>
              <a:t> history!</a:t>
            </a:r>
            <a:br>
              <a:rPr lang="en-US" sz="1200" b="1" dirty="0">
                <a:solidFill>
                  <a:srgbClr val="FFFFFF"/>
                </a:solidFill>
                <a:latin typeface="Wix Madefor Display"/>
                <a:ea typeface="Wix Madefor Display"/>
                <a:cs typeface="Wix Madefor Display"/>
                <a:sym typeface="Wix Madefor Display"/>
              </a:rPr>
            </a:br>
            <a:r>
              <a:rPr lang="en-US" sz="1200" b="1" dirty="0">
                <a:solidFill>
                  <a:srgbClr val="FFFFFF"/>
                </a:solidFill>
                <a:latin typeface="Wix Madefor Display"/>
                <a:ea typeface="Wix Madefor Display"/>
                <a:cs typeface="Wix Madefor Display"/>
                <a:sym typeface="Wix Madefor Display"/>
              </a:rPr>
              <a:t>Our session will include the following topics:</a:t>
            </a:r>
            <a:br>
              <a:rPr lang="en-US" sz="1200" b="1" dirty="0">
                <a:solidFill>
                  <a:srgbClr val="FFFFFF"/>
                </a:solidFill>
                <a:latin typeface="Wix Madefor Display"/>
                <a:ea typeface="Wix Madefor Display"/>
                <a:cs typeface="Wix Madefor Display"/>
                <a:sym typeface="Wix Madefor Display"/>
              </a:rPr>
            </a:br>
            <a:endParaRPr lang="en-US" sz="1200" b="1" dirty="0">
              <a:solidFill>
                <a:srgbClr val="FFFFFF"/>
              </a:solidFill>
              <a:latin typeface="Wix Madefor Display"/>
              <a:ea typeface="Wix Madefor Display"/>
              <a:cs typeface="Wix Madefor Display"/>
              <a:sym typeface="Wix Madefor Display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15E7AFD-07C2-4945-AD04-D23A4A401157}"/>
              </a:ext>
            </a:extLst>
          </p:cNvPr>
          <p:cNvSpPr txBox="1"/>
          <p:nvPr/>
        </p:nvSpPr>
        <p:spPr>
          <a:xfrm>
            <a:off x="2348558" y="960768"/>
            <a:ext cx="47500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L" sz="3200" b="1" dirty="0">
                <a:solidFill>
                  <a:schemeClr val="tx2"/>
                </a:solidFill>
                <a:latin typeface="Wix Madefor Display App" panose="020B0503020203020203" pitchFamily="34" charset="0"/>
                <a:cs typeface="Wix Madefor Display App" panose="020B0503020203020203" pitchFamily="34" charset="0"/>
              </a:rPr>
              <a:t>Draft short description</a:t>
            </a:r>
          </a:p>
        </p:txBody>
      </p:sp>
    </p:spTree>
    <p:extLst>
      <p:ext uri="{BB962C8B-B14F-4D97-AF65-F5344CB8AC3E}">
        <p14:creationId xmlns:p14="http://schemas.microsoft.com/office/powerpoint/2010/main" val="11620953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7486106-3FEF-B641-8E9C-241303F8B7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638"/>
          <a:stretch/>
        </p:blipFill>
        <p:spPr>
          <a:xfrm>
            <a:off x="699463" y="731520"/>
            <a:ext cx="7893069" cy="412836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6F066DE-8B89-AB48-9BB8-BF3CEC3978C9}"/>
              </a:ext>
            </a:extLst>
          </p:cNvPr>
          <p:cNvSpPr/>
          <p:nvPr/>
        </p:nvSpPr>
        <p:spPr>
          <a:xfrm>
            <a:off x="551468" y="1571105"/>
            <a:ext cx="8151957" cy="21613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5DC746F-DBE3-934D-A74B-A87469C467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95" y="111529"/>
            <a:ext cx="1578263" cy="389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2380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490;p81">
            <a:extLst>
              <a:ext uri="{FF2B5EF4-FFF2-40B4-BE49-F238E27FC236}">
                <a16:creationId xmlns:a16="http://schemas.microsoft.com/office/drawing/2014/main" id="{F8978559-8B25-8646-B231-5610A773B1E6}"/>
              </a:ext>
            </a:extLst>
          </p:cNvPr>
          <p:cNvSpPr txBox="1"/>
          <p:nvPr/>
        </p:nvSpPr>
        <p:spPr>
          <a:xfrm>
            <a:off x="632299" y="1080000"/>
            <a:ext cx="4950815" cy="12411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5000" b="1" dirty="0">
                <a:solidFill>
                  <a:schemeClr val="dk1"/>
                </a:solidFill>
                <a:latin typeface="Wix Madefor Display"/>
                <a:cs typeface="Wix Madefor Display"/>
                <a:sym typeface="Wix Madefor Display"/>
              </a:rPr>
              <a:t>Redux</a:t>
            </a:r>
            <a:endParaRPr lang="en-US" sz="5000" b="1" dirty="0">
              <a:solidFill>
                <a:schemeClr val="dk1"/>
              </a:solidFill>
              <a:latin typeface="Wix Madefor Display"/>
              <a:cs typeface="Wix Madefor Display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CF79DF-3FDF-5443-867D-7368CD7340F8}"/>
              </a:ext>
            </a:extLst>
          </p:cNvPr>
          <p:cNvSpPr txBox="1"/>
          <p:nvPr/>
        </p:nvSpPr>
        <p:spPr>
          <a:xfrm>
            <a:off x="6270501" y="3655245"/>
            <a:ext cx="27559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i="1" dirty="0">
                <a:solidFill>
                  <a:schemeClr val="tx2"/>
                </a:solidFill>
                <a:latin typeface="Wix Madefor Text App" panose="020B0503020203020203" pitchFamily="34" charset="0"/>
                <a:cs typeface="Wix Madefor Text App" panose="020B0503020203020203" pitchFamily="34" charset="0"/>
              </a:rPr>
              <a:t>“Redux is a predictable state container for JavaScript apps”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BD71D6DA-A02F-1246-A868-588139F0BC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52615" y="666620"/>
            <a:ext cx="2391700" cy="23917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F6F5ED7-12F3-8C46-A397-BF3A3AEA65E8}"/>
              </a:ext>
            </a:extLst>
          </p:cNvPr>
          <p:cNvSpPr txBox="1"/>
          <p:nvPr/>
        </p:nvSpPr>
        <p:spPr>
          <a:xfrm>
            <a:off x="7150574" y="2881070"/>
            <a:ext cx="9957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L" sz="2000" b="1" dirty="0">
                <a:solidFill>
                  <a:schemeClr val="tx2"/>
                </a:solidFill>
                <a:latin typeface="Wix Madefor Display App" panose="020B0503020203020203" pitchFamily="34" charset="0"/>
                <a:cs typeface="Wix Madefor Display App" panose="020B0503020203020203" pitchFamily="34" charset="0"/>
              </a:rPr>
              <a:t>Redux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26107FC-7D1C-C843-8B44-DCAE42F3AE52}"/>
              </a:ext>
            </a:extLst>
          </p:cNvPr>
          <p:cNvSpPr txBox="1"/>
          <p:nvPr/>
        </p:nvSpPr>
        <p:spPr>
          <a:xfrm>
            <a:off x="7934462" y="4707656"/>
            <a:ext cx="10919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dirty="0">
                <a:solidFill>
                  <a:schemeClr val="tx2"/>
                </a:solidFill>
                <a:latin typeface="Wix Madefor Text App" panose="020B0503020203020203" pitchFamily="34" charset="0"/>
                <a:cs typeface="Wix Madefor Text App" panose="020B0503020203020203" pitchFamily="34" charset="0"/>
              </a:rPr>
              <a:t>- Redux docs -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5E2C93C-8CC6-6E44-8D7C-08E1377BE626}"/>
              </a:ext>
            </a:extLst>
          </p:cNvPr>
          <p:cNvGrpSpPr/>
          <p:nvPr/>
        </p:nvGrpSpPr>
        <p:grpSpPr>
          <a:xfrm>
            <a:off x="543735" y="1951137"/>
            <a:ext cx="5300113" cy="2920120"/>
            <a:chOff x="527109" y="1976076"/>
            <a:chExt cx="5675240" cy="2930666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585C366-EACC-DF4C-A6E4-0BDA2C843B2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7109" y="2403747"/>
              <a:ext cx="5675240" cy="2502995"/>
            </a:xfrm>
            <a:prstGeom prst="rect">
              <a:avLst/>
            </a:prstGeom>
          </p:spPr>
        </p:pic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F09F436C-165A-A14E-BA50-FC1661FE3C6C}"/>
                </a:ext>
              </a:extLst>
            </p:cNvPr>
            <p:cNvGrpSpPr/>
            <p:nvPr/>
          </p:nvGrpSpPr>
          <p:grpSpPr>
            <a:xfrm>
              <a:off x="748574" y="1976076"/>
              <a:ext cx="5394014" cy="389174"/>
              <a:chOff x="299686" y="2059206"/>
              <a:chExt cx="5394014" cy="389174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53267EA3-C8BA-EF4C-AEAA-350A0B9E2BD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r="68525"/>
              <a:stretch/>
            </p:blipFill>
            <p:spPr>
              <a:xfrm>
                <a:off x="299686" y="2092606"/>
                <a:ext cx="3524170" cy="355774"/>
              </a:xfrm>
              <a:prstGeom prst="rect">
                <a:avLst/>
              </a:prstGeom>
            </p:spPr>
          </p:pic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C78943EB-78CD-7449-87D1-78931FBEEAB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66749" t="-12461" b="6231"/>
              <a:stretch/>
            </p:blipFill>
            <p:spPr>
              <a:xfrm>
                <a:off x="1970638" y="2059206"/>
                <a:ext cx="3723062" cy="389174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2054944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490;p81">
            <a:extLst>
              <a:ext uri="{FF2B5EF4-FFF2-40B4-BE49-F238E27FC236}">
                <a16:creationId xmlns:a16="http://schemas.microsoft.com/office/drawing/2014/main" id="{F8978559-8B25-8646-B231-5610A773B1E6}"/>
              </a:ext>
            </a:extLst>
          </p:cNvPr>
          <p:cNvSpPr txBox="1"/>
          <p:nvPr/>
        </p:nvSpPr>
        <p:spPr>
          <a:xfrm>
            <a:off x="632299" y="1080000"/>
            <a:ext cx="4950815" cy="12411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5000" b="1" dirty="0">
                <a:solidFill>
                  <a:schemeClr val="dk1"/>
                </a:solidFill>
                <a:latin typeface="Wix Madefor Display"/>
                <a:cs typeface="Wix Madefor Display"/>
                <a:sym typeface="Wix Madefor Display"/>
              </a:rPr>
              <a:t>Redux</a:t>
            </a:r>
            <a:endParaRPr lang="en-US" sz="5000" b="1" dirty="0">
              <a:solidFill>
                <a:schemeClr val="dk1"/>
              </a:solidFill>
              <a:latin typeface="Wix Madefor Display"/>
              <a:cs typeface="Wix Madefor Display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CF79DF-3FDF-5443-867D-7368CD7340F8}"/>
              </a:ext>
            </a:extLst>
          </p:cNvPr>
          <p:cNvSpPr txBox="1"/>
          <p:nvPr/>
        </p:nvSpPr>
        <p:spPr>
          <a:xfrm>
            <a:off x="6270501" y="3655245"/>
            <a:ext cx="27559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i="1" dirty="0">
                <a:solidFill>
                  <a:schemeClr val="tx2"/>
                </a:solidFill>
                <a:latin typeface="Wix Madefor Text App" panose="020B0503020203020203" pitchFamily="34" charset="0"/>
                <a:cs typeface="Wix Madefor Text App" panose="020B0503020203020203" pitchFamily="34" charset="0"/>
              </a:rPr>
              <a:t>“Redux is a predictable state container for JavaScript apps”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BD71D6DA-A02F-1246-A868-588139F0BC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52615" y="666620"/>
            <a:ext cx="2391700" cy="23917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F6F5ED7-12F3-8C46-A397-BF3A3AEA65E8}"/>
              </a:ext>
            </a:extLst>
          </p:cNvPr>
          <p:cNvSpPr txBox="1"/>
          <p:nvPr/>
        </p:nvSpPr>
        <p:spPr>
          <a:xfrm>
            <a:off x="7150574" y="2881070"/>
            <a:ext cx="9957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L" sz="2000" b="1" dirty="0">
                <a:solidFill>
                  <a:schemeClr val="tx2"/>
                </a:solidFill>
                <a:latin typeface="Wix Madefor Display App" panose="020B0503020203020203" pitchFamily="34" charset="0"/>
                <a:cs typeface="Wix Madefor Display App" panose="020B0503020203020203" pitchFamily="34" charset="0"/>
              </a:rPr>
              <a:t>Redux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26107FC-7D1C-C843-8B44-DCAE42F3AE52}"/>
              </a:ext>
            </a:extLst>
          </p:cNvPr>
          <p:cNvSpPr txBox="1"/>
          <p:nvPr/>
        </p:nvSpPr>
        <p:spPr>
          <a:xfrm>
            <a:off x="7934462" y="4707656"/>
            <a:ext cx="10919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dirty="0">
                <a:solidFill>
                  <a:schemeClr val="tx2"/>
                </a:solidFill>
                <a:latin typeface="Wix Madefor Text App" panose="020B0503020203020203" pitchFamily="34" charset="0"/>
                <a:cs typeface="Wix Madefor Text App" panose="020B0503020203020203" pitchFamily="34" charset="0"/>
              </a:rPr>
              <a:t>- Redux docs -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513D0FDA-192E-4C43-B30B-0B68EDFBD27A}"/>
              </a:ext>
            </a:extLst>
          </p:cNvPr>
          <p:cNvGrpSpPr/>
          <p:nvPr/>
        </p:nvGrpSpPr>
        <p:grpSpPr>
          <a:xfrm>
            <a:off x="700641" y="1969211"/>
            <a:ext cx="5004377" cy="2831688"/>
            <a:chOff x="700641" y="1969211"/>
            <a:chExt cx="5004377" cy="2831688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D97815FE-932E-9B43-97E8-7FAD6EB7719E}"/>
                </a:ext>
              </a:extLst>
            </p:cNvPr>
            <p:cNvGrpSpPr/>
            <p:nvPr/>
          </p:nvGrpSpPr>
          <p:grpSpPr>
            <a:xfrm>
              <a:off x="700641" y="1969211"/>
              <a:ext cx="5004377" cy="2831688"/>
              <a:chOff x="758832" y="1969211"/>
              <a:chExt cx="5004377" cy="2831688"/>
            </a:xfrm>
          </p:grpSpPr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39CC6F3A-B6DD-384C-A382-C253209F79B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r="2504"/>
              <a:stretch/>
            </p:blipFill>
            <p:spPr>
              <a:xfrm>
                <a:off x="900977" y="4063500"/>
                <a:ext cx="4651928" cy="737399"/>
              </a:xfrm>
              <a:prstGeom prst="rect">
                <a:avLst/>
              </a:prstGeom>
            </p:spPr>
          </p:pic>
          <p:pic>
            <p:nvPicPr>
              <p:cNvPr id="29" name="Picture 28">
                <a:extLst>
                  <a:ext uri="{FF2B5EF4-FFF2-40B4-BE49-F238E27FC236}">
                    <a16:creationId xmlns:a16="http://schemas.microsoft.com/office/drawing/2014/main" id="{273B1E5F-6850-BE4A-93B3-55B568D0D79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b="54341"/>
              <a:stretch/>
            </p:blipFill>
            <p:spPr>
              <a:xfrm>
                <a:off x="758832" y="2422310"/>
                <a:ext cx="5004377" cy="1641190"/>
              </a:xfrm>
              <a:prstGeom prst="rect">
                <a:avLst/>
              </a:prstGeom>
            </p:spPr>
          </p:pic>
          <p:pic>
            <p:nvPicPr>
              <p:cNvPr id="33" name="Picture 32">
                <a:extLst>
                  <a:ext uri="{FF2B5EF4-FFF2-40B4-BE49-F238E27FC236}">
                    <a16:creationId xmlns:a16="http://schemas.microsoft.com/office/drawing/2014/main" id="{2C636F3C-38E6-4547-AB62-273ACF2446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14163" y="1969211"/>
                <a:ext cx="4893713" cy="351958"/>
              </a:xfrm>
              <a:prstGeom prst="rect">
                <a:avLst/>
              </a:prstGeom>
            </p:spPr>
          </p:pic>
        </p:grp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F7A77D72-6C25-9941-AD26-20C955E531B2}"/>
                </a:ext>
              </a:extLst>
            </p:cNvPr>
            <p:cNvCxnSpPr>
              <a:cxnSpLocks/>
            </p:cNvCxnSpPr>
            <p:nvPr/>
          </p:nvCxnSpPr>
          <p:spPr>
            <a:xfrm>
              <a:off x="764285" y="4055187"/>
              <a:ext cx="0" cy="737399"/>
            </a:xfrm>
            <a:prstGeom prst="line">
              <a:avLst/>
            </a:prstGeom>
            <a:ln w="6350">
              <a:solidFill>
                <a:srgbClr val="EBEEF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7FABD0A3-4EDA-AD46-B872-24B9C668FB8D}"/>
                </a:ext>
              </a:extLst>
            </p:cNvPr>
            <p:cNvCxnSpPr>
              <a:cxnSpLocks/>
            </p:cNvCxnSpPr>
            <p:nvPr/>
          </p:nvCxnSpPr>
          <p:spPr>
            <a:xfrm>
              <a:off x="5641372" y="4055187"/>
              <a:ext cx="0" cy="737399"/>
            </a:xfrm>
            <a:prstGeom prst="line">
              <a:avLst/>
            </a:prstGeom>
            <a:ln w="6350">
              <a:solidFill>
                <a:srgbClr val="EBEEF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203751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DD473B2-2C72-EF4C-A2E2-68C88865FC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96" t="4632" r="3486" b="4632"/>
          <a:stretch/>
        </p:blipFill>
        <p:spPr>
          <a:xfrm>
            <a:off x="1130530" y="-1"/>
            <a:ext cx="6882939" cy="51435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F3B4813-B9FD-CE49-A469-7DE76EC8B009}"/>
              </a:ext>
            </a:extLst>
          </p:cNvPr>
          <p:cNvSpPr txBox="1"/>
          <p:nvPr/>
        </p:nvSpPr>
        <p:spPr>
          <a:xfrm>
            <a:off x="2990751" y="191193"/>
            <a:ext cx="35092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L" sz="3600" dirty="0">
                <a:solidFill>
                  <a:schemeClr val="tx2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kayaKanadaka" panose="02010502080401010103" pitchFamily="2" charset="77"/>
                <a:cs typeface="AkayaKanadaka" panose="02010502080401010103" pitchFamily="2" charset="77"/>
              </a:rPr>
              <a:t>WAIT</a:t>
            </a:r>
            <a:r>
              <a:rPr lang="en-IL" sz="3200" dirty="0">
                <a:solidFill>
                  <a:schemeClr val="tx2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kayaKanadaka" panose="02010502080401010103" pitchFamily="2" charset="77"/>
                <a:cs typeface="AkayaKanadaka" panose="02010502080401010103" pitchFamily="2" charset="77"/>
              </a:rPr>
              <a:t> A SECOND…</a:t>
            </a:r>
            <a:r>
              <a:rPr lang="en-IL" sz="3200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kayaKanadaka" panose="02010502080401010103" pitchFamily="2" charset="77"/>
                <a:cs typeface="AkayaKanadaka" panose="02010502080401010103" pitchFamily="2" charset="7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334508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64;p66">
            <a:extLst>
              <a:ext uri="{FF2B5EF4-FFF2-40B4-BE49-F238E27FC236}">
                <a16:creationId xmlns:a16="http://schemas.microsoft.com/office/drawing/2014/main" id="{8DF366EA-BC84-FC4B-884C-0B7B0CB6DD2C}"/>
              </a:ext>
            </a:extLst>
          </p:cNvPr>
          <p:cNvSpPr txBox="1"/>
          <p:nvPr/>
        </p:nvSpPr>
        <p:spPr>
          <a:xfrm>
            <a:off x="572714" y="1076240"/>
            <a:ext cx="6322415" cy="1661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n-US" sz="4800" b="1" dirty="0">
                <a:solidFill>
                  <a:schemeClr val="lt2"/>
                </a:solidFill>
                <a:latin typeface="Wix Madefor Display"/>
                <a:ea typeface="Wix Madefor Display"/>
                <a:cs typeface="Wix Madefor Display"/>
                <a:sym typeface="Wix Madefor Display"/>
              </a:rPr>
              <a:t>How Did Facebook Use MVC?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B6C1916-4FAC-3E4B-8C6B-1BB98B2E8146}"/>
              </a:ext>
            </a:extLst>
          </p:cNvPr>
          <p:cNvGrpSpPr/>
          <p:nvPr/>
        </p:nvGrpSpPr>
        <p:grpSpPr>
          <a:xfrm>
            <a:off x="4513658" y="3391242"/>
            <a:ext cx="1014052" cy="1129551"/>
            <a:chOff x="5548186" y="2090366"/>
            <a:chExt cx="2268000" cy="212624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94D9D8C-E82E-9944-B895-B7A0990CB6C3}"/>
                </a:ext>
              </a:extLst>
            </p:cNvPr>
            <p:cNvSpPr/>
            <p:nvPr/>
          </p:nvSpPr>
          <p:spPr>
            <a:xfrm>
              <a:off x="5548184" y="2809337"/>
              <a:ext cx="2268000" cy="156285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solidFill>
                <a:schemeClr val="tx2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L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3ED7700-CA20-0449-BEB9-4C1C5C1F1786}"/>
                </a:ext>
              </a:extLst>
            </p:cNvPr>
            <p:cNvSpPr/>
            <p:nvPr/>
          </p:nvSpPr>
          <p:spPr>
            <a:xfrm>
              <a:off x="5548184" y="3429000"/>
              <a:ext cx="2268000" cy="156285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solidFill>
                <a:schemeClr val="tx2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21F785D-F681-114E-BF22-F7815978B6C3}"/>
                </a:ext>
              </a:extLst>
            </p:cNvPr>
            <p:cNvSpPr/>
            <p:nvPr/>
          </p:nvSpPr>
          <p:spPr>
            <a:xfrm rot="18729104">
              <a:off x="5623662" y="3072117"/>
              <a:ext cx="2126242" cy="162741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solidFill>
                <a:schemeClr val="tx2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endParaRPr>
            </a:p>
          </p:txBody>
        </p:sp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5577EB8D-C67F-A44E-8B23-37EC3D49F9A0}"/>
              </a:ext>
            </a:extLst>
          </p:cNvPr>
          <p:cNvGrpSpPr/>
          <p:nvPr/>
        </p:nvGrpSpPr>
        <p:grpSpPr>
          <a:xfrm>
            <a:off x="401757" y="3065601"/>
            <a:ext cx="3554447" cy="1780833"/>
            <a:chOff x="401757" y="3065601"/>
            <a:chExt cx="3554447" cy="1780833"/>
          </a:xfrm>
        </p:grpSpPr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A1C5DE13-C581-8045-81B5-2F9D5191B5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45956" y="3272675"/>
              <a:ext cx="467089" cy="8493"/>
            </a:xfrm>
            <a:prstGeom prst="straightConnector1">
              <a:avLst/>
            </a:prstGeom>
            <a:ln>
              <a:solidFill>
                <a:srgbClr val="F5962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1612A1EB-787A-ED40-A015-CE554182DBC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52209" y="3138640"/>
              <a:ext cx="454582" cy="2833"/>
            </a:xfrm>
            <a:prstGeom prst="straightConnector1">
              <a:avLst/>
            </a:prstGeom>
            <a:ln>
              <a:solidFill>
                <a:srgbClr val="F5962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DFF65FFA-3DB1-0042-9043-2D533E72C1D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85843" y="3144677"/>
              <a:ext cx="420948" cy="174992"/>
            </a:xfrm>
            <a:prstGeom prst="straightConnector1">
              <a:avLst/>
            </a:prstGeom>
            <a:ln>
              <a:solidFill>
                <a:srgbClr val="F5962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051FAF80-9C37-734C-BA4F-4FAE03E3EB8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74779" y="3511132"/>
              <a:ext cx="467089" cy="8493"/>
            </a:xfrm>
            <a:prstGeom prst="straightConnector1">
              <a:avLst/>
            </a:prstGeom>
            <a:ln>
              <a:solidFill>
                <a:srgbClr val="F5962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90A438E8-7C0F-3841-A8B3-7525C488B26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81033" y="3377097"/>
              <a:ext cx="454582" cy="2833"/>
            </a:xfrm>
            <a:prstGeom prst="straightConnector1">
              <a:avLst/>
            </a:prstGeom>
            <a:ln>
              <a:solidFill>
                <a:srgbClr val="F5962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5F4ED553-72B1-7043-8792-4A5AE3BD5B4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28610" y="3754860"/>
              <a:ext cx="467089" cy="8493"/>
            </a:xfrm>
            <a:prstGeom prst="straightConnector1">
              <a:avLst/>
            </a:prstGeom>
            <a:ln>
              <a:solidFill>
                <a:srgbClr val="F5962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B6DCBEAE-F7F7-ED4E-90D0-CE13E25925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34863" y="3620825"/>
              <a:ext cx="454582" cy="2833"/>
            </a:xfrm>
            <a:prstGeom prst="straightConnector1">
              <a:avLst/>
            </a:prstGeom>
            <a:ln>
              <a:solidFill>
                <a:srgbClr val="F5962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3D39FE28-27A1-264D-8222-F03AC37F0E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66657" y="4005894"/>
              <a:ext cx="467089" cy="8493"/>
            </a:xfrm>
            <a:prstGeom prst="straightConnector1">
              <a:avLst/>
            </a:prstGeom>
            <a:ln>
              <a:solidFill>
                <a:srgbClr val="F5962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7F5E9C90-8B23-FA4A-9C1C-ACB541E17CF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72910" y="3871860"/>
              <a:ext cx="454582" cy="2833"/>
            </a:xfrm>
            <a:prstGeom prst="straightConnector1">
              <a:avLst/>
            </a:prstGeom>
            <a:ln>
              <a:solidFill>
                <a:srgbClr val="F5962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8B2F853E-B7DC-D549-9ADC-1135ADE9229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55700" y="4270094"/>
              <a:ext cx="467089" cy="8493"/>
            </a:xfrm>
            <a:prstGeom prst="straightConnector1">
              <a:avLst/>
            </a:prstGeom>
            <a:ln>
              <a:solidFill>
                <a:srgbClr val="F5962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6AF7E0C9-A5AF-B74F-9E84-DF79F35DFDC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61953" y="4136059"/>
              <a:ext cx="454582" cy="2833"/>
            </a:xfrm>
            <a:prstGeom prst="straightConnector1">
              <a:avLst/>
            </a:prstGeom>
            <a:ln>
              <a:solidFill>
                <a:srgbClr val="F5962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4F49F44B-9F49-D444-B36B-FA0C95ABADF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74779" y="4401442"/>
              <a:ext cx="467089" cy="8493"/>
            </a:xfrm>
            <a:prstGeom prst="straightConnector1">
              <a:avLst/>
            </a:prstGeom>
            <a:ln>
              <a:solidFill>
                <a:srgbClr val="F5962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C2D4C001-702C-7E49-8AF0-CB20319AAC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70971" y="4497174"/>
              <a:ext cx="454582" cy="2833"/>
            </a:xfrm>
            <a:prstGeom prst="straightConnector1">
              <a:avLst/>
            </a:prstGeom>
            <a:ln>
              <a:solidFill>
                <a:srgbClr val="F5962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9606E75E-865B-B647-B475-3D5C4D0B0A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58463" y="4637318"/>
              <a:ext cx="467089" cy="8493"/>
            </a:xfrm>
            <a:prstGeom prst="straightConnector1">
              <a:avLst/>
            </a:prstGeom>
            <a:ln>
              <a:solidFill>
                <a:srgbClr val="F5962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78BDD2DD-8BB6-364E-91EA-1E376850AF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52209" y="4756262"/>
              <a:ext cx="454582" cy="2833"/>
            </a:xfrm>
            <a:prstGeom prst="straightConnector1">
              <a:avLst/>
            </a:prstGeom>
            <a:ln>
              <a:solidFill>
                <a:srgbClr val="F5962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127CA7AF-602F-6E44-B0F0-71295DDBB9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23890" y="3344611"/>
              <a:ext cx="378091" cy="410249"/>
            </a:xfrm>
            <a:prstGeom prst="straightConnector1">
              <a:avLst/>
            </a:prstGeom>
            <a:ln>
              <a:solidFill>
                <a:srgbClr val="F5962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C8CE2FDD-E06C-0442-8053-69D47BFD4EDF}"/>
                </a:ext>
              </a:extLst>
            </p:cNvPr>
            <p:cNvCxnSpPr>
              <a:cxnSpLocks/>
            </p:cNvCxnSpPr>
            <p:nvPr/>
          </p:nvCxnSpPr>
          <p:spPr>
            <a:xfrm>
              <a:off x="2774779" y="3377097"/>
              <a:ext cx="462136" cy="905550"/>
            </a:xfrm>
            <a:prstGeom prst="straightConnector1">
              <a:avLst/>
            </a:prstGeom>
            <a:ln>
              <a:solidFill>
                <a:srgbClr val="F5962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D8275A45-CB86-9D42-B6F0-3C9D8D857C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61953" y="3584060"/>
              <a:ext cx="398953" cy="217579"/>
            </a:xfrm>
            <a:prstGeom prst="straightConnector1">
              <a:avLst/>
            </a:prstGeom>
            <a:ln>
              <a:solidFill>
                <a:srgbClr val="F5962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E4EE377E-3F7E-2C46-8CE7-90D3CD6CA633}"/>
                </a:ext>
              </a:extLst>
            </p:cNvPr>
            <p:cNvCxnSpPr>
              <a:cxnSpLocks/>
            </p:cNvCxnSpPr>
            <p:nvPr/>
          </p:nvCxnSpPr>
          <p:spPr>
            <a:xfrm>
              <a:off x="2823841" y="4099903"/>
              <a:ext cx="395458" cy="456145"/>
            </a:xfrm>
            <a:prstGeom prst="straightConnector1">
              <a:avLst/>
            </a:prstGeom>
            <a:ln>
              <a:solidFill>
                <a:srgbClr val="F5962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C864A7A2-5426-0A45-BE67-31492129A738}"/>
                </a:ext>
              </a:extLst>
            </p:cNvPr>
            <p:cNvCxnSpPr>
              <a:cxnSpLocks/>
              <a:endCxn id="19" idx="3"/>
            </p:cNvCxnSpPr>
            <p:nvPr/>
          </p:nvCxnSpPr>
          <p:spPr>
            <a:xfrm flipH="1">
              <a:off x="2752209" y="4327975"/>
              <a:ext cx="483406" cy="351378"/>
            </a:xfrm>
            <a:prstGeom prst="straightConnector1">
              <a:avLst/>
            </a:prstGeom>
            <a:ln>
              <a:solidFill>
                <a:srgbClr val="F5962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27156013-F686-644D-9803-940E6AD4E1A6}"/>
                </a:ext>
              </a:extLst>
            </p:cNvPr>
            <p:cNvSpPr/>
            <p:nvPr/>
          </p:nvSpPr>
          <p:spPr>
            <a:xfrm>
              <a:off x="401757" y="3766672"/>
              <a:ext cx="624250" cy="334162"/>
            </a:xfrm>
            <a:prstGeom prst="roundRect">
              <a:avLst/>
            </a:prstGeom>
            <a:solidFill>
              <a:srgbClr val="75B6C8"/>
            </a:solidFill>
            <a:ln w="22225" cap="flat" cmpd="sng" algn="ctr">
              <a:solidFill>
                <a:schemeClr val="tx2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L" sz="900" b="1" u="none" strike="noStrike" kern="120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Wix Madefor Display App" panose="020B0503020203020203" pitchFamily="34" charset="0"/>
                  <a:ea typeface="+mn-ea"/>
                  <a:cs typeface="Wix Madefor Display App" panose="020B0503020203020203" pitchFamily="34" charset="0"/>
                </a:rPr>
                <a:t>Action</a:t>
              </a:r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7F975BD3-20B8-6649-971A-8235A07B89B0}"/>
                </a:ext>
              </a:extLst>
            </p:cNvPr>
            <p:cNvSpPr/>
            <p:nvPr/>
          </p:nvSpPr>
          <p:spPr>
            <a:xfrm>
              <a:off x="1310420" y="3766672"/>
              <a:ext cx="624250" cy="334162"/>
            </a:xfrm>
            <a:prstGeom prst="roundRect">
              <a:avLst/>
            </a:prstGeom>
            <a:solidFill>
              <a:srgbClr val="3E3E3E"/>
            </a:solidFill>
            <a:ln w="22225" cap="flat" cmpd="sng" algn="ctr">
              <a:solidFill>
                <a:schemeClr val="tx2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L" sz="900" b="1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Wix Madefor Display App" panose="020B0503020203020203" pitchFamily="34" charset="0"/>
                <a:ea typeface="+mn-ea"/>
                <a:cs typeface="Wix Madefor Display App" panose="020B0503020203020203" pitchFamily="34" charset="0"/>
              </a:endParaRPr>
            </a:p>
          </p:txBody>
        </p:sp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8204FE9C-9727-974E-8EFF-F50D2A7F6ED0}"/>
                </a:ext>
              </a:extLst>
            </p:cNvPr>
            <p:cNvSpPr/>
            <p:nvPr/>
          </p:nvSpPr>
          <p:spPr>
            <a:xfrm>
              <a:off x="2127959" y="4512272"/>
              <a:ext cx="624250" cy="334162"/>
            </a:xfrm>
            <a:prstGeom prst="roundRect">
              <a:avLst/>
            </a:prstGeom>
            <a:solidFill>
              <a:srgbClr val="2B4649"/>
            </a:solidFill>
            <a:ln w="22225" cap="flat" cmpd="sng" algn="ctr">
              <a:solidFill>
                <a:schemeClr val="tx2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L" sz="900" b="1" u="none" strike="noStrike" kern="120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Wix Madefor Display App" panose="020B0503020203020203" pitchFamily="34" charset="0"/>
                  <a:ea typeface="+mn-ea"/>
                  <a:cs typeface="Wix Madefor Display App" panose="020B0503020203020203" pitchFamily="34" charset="0"/>
                </a:rPr>
                <a:t>Model</a:t>
              </a:r>
            </a:p>
          </p:txBody>
        </p:sp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233A4776-5B5F-AA4A-AABA-4B367D950408}"/>
                </a:ext>
              </a:extLst>
            </p:cNvPr>
            <p:cNvSpPr/>
            <p:nvPr/>
          </p:nvSpPr>
          <p:spPr>
            <a:xfrm>
              <a:off x="2161593" y="4260978"/>
              <a:ext cx="624250" cy="334162"/>
            </a:xfrm>
            <a:prstGeom prst="roundRect">
              <a:avLst/>
            </a:prstGeom>
            <a:solidFill>
              <a:srgbClr val="2B4649"/>
            </a:solidFill>
            <a:ln w="22225" cap="flat" cmpd="sng" algn="ctr">
              <a:solidFill>
                <a:schemeClr val="tx2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L" sz="900" b="1" u="none" strike="noStrike" kern="120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Wix Madefor Display App" panose="020B0503020203020203" pitchFamily="34" charset="0"/>
                  <a:ea typeface="+mn-ea"/>
                  <a:cs typeface="Wix Madefor Display App" panose="020B0503020203020203" pitchFamily="34" charset="0"/>
                </a:rPr>
                <a:t>Model</a:t>
              </a:r>
            </a:p>
          </p:txBody>
        </p: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6D47B1B1-A4F6-904D-A47A-ABBDC617C97C}"/>
                </a:ext>
              </a:extLst>
            </p:cNvPr>
            <p:cNvSpPr/>
            <p:nvPr/>
          </p:nvSpPr>
          <p:spPr>
            <a:xfrm>
              <a:off x="2224718" y="4011678"/>
              <a:ext cx="624250" cy="334162"/>
            </a:xfrm>
            <a:prstGeom prst="roundRect">
              <a:avLst/>
            </a:prstGeom>
            <a:solidFill>
              <a:srgbClr val="2B4649"/>
            </a:solidFill>
            <a:ln w="22225" cap="flat" cmpd="sng" algn="ctr">
              <a:solidFill>
                <a:schemeClr val="tx2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L" sz="900" b="1" u="none" strike="noStrike" kern="120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Wix Madefor Display App" panose="020B0503020203020203" pitchFamily="34" charset="0"/>
                  <a:ea typeface="+mn-ea"/>
                  <a:cs typeface="Wix Madefor Display App" panose="020B0503020203020203" pitchFamily="34" charset="0"/>
                </a:rPr>
                <a:t>Model</a:t>
              </a:r>
            </a:p>
          </p:txBody>
        </p:sp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1596601F-9757-1E40-96FC-FC580DBCF200}"/>
                </a:ext>
              </a:extLst>
            </p:cNvPr>
            <p:cNvSpPr/>
            <p:nvPr/>
          </p:nvSpPr>
          <p:spPr>
            <a:xfrm>
              <a:off x="2127960" y="3065601"/>
              <a:ext cx="624250" cy="334162"/>
            </a:xfrm>
            <a:prstGeom prst="roundRect">
              <a:avLst/>
            </a:prstGeom>
            <a:solidFill>
              <a:srgbClr val="2B4649"/>
            </a:solidFill>
            <a:ln w="22225" cap="flat" cmpd="sng" algn="ctr">
              <a:solidFill>
                <a:schemeClr val="tx2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L" sz="900" b="1" u="none" strike="noStrike" kern="120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Wix Madefor Display App" panose="020B0503020203020203" pitchFamily="34" charset="0"/>
                  <a:ea typeface="+mn-ea"/>
                  <a:cs typeface="Wix Madefor Display App" panose="020B0503020203020203" pitchFamily="34" charset="0"/>
                </a:rPr>
                <a:t>Model</a:t>
              </a:r>
            </a:p>
          </p:txBody>
        </p:sp>
        <p:sp>
          <p:nvSpPr>
            <p:cNvPr id="23" name="Rounded Rectangle 22">
              <a:extLst>
                <a:ext uri="{FF2B5EF4-FFF2-40B4-BE49-F238E27FC236}">
                  <a16:creationId xmlns:a16="http://schemas.microsoft.com/office/drawing/2014/main" id="{F8FD20AD-A645-5445-9C69-1E40F77DDDB2}"/>
                </a:ext>
              </a:extLst>
            </p:cNvPr>
            <p:cNvSpPr/>
            <p:nvPr/>
          </p:nvSpPr>
          <p:spPr>
            <a:xfrm>
              <a:off x="2161593" y="3301692"/>
              <a:ext cx="624250" cy="334162"/>
            </a:xfrm>
            <a:prstGeom prst="roundRect">
              <a:avLst/>
            </a:prstGeom>
            <a:solidFill>
              <a:srgbClr val="2B4649"/>
            </a:solidFill>
            <a:ln w="22225" cap="flat" cmpd="sng" algn="ctr">
              <a:solidFill>
                <a:schemeClr val="tx2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L" sz="900" b="1" u="none" strike="noStrike" kern="120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Wix Madefor Display App" panose="020B0503020203020203" pitchFamily="34" charset="0"/>
                  <a:ea typeface="+mn-ea"/>
                  <a:cs typeface="Wix Madefor Display App" panose="020B0503020203020203" pitchFamily="34" charset="0"/>
                </a:rPr>
                <a:t>Model</a:t>
              </a:r>
            </a:p>
          </p:txBody>
        </p:sp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22A9B6F4-B072-344A-BE8B-9EBCB11F8441}"/>
                </a:ext>
              </a:extLst>
            </p:cNvPr>
            <p:cNvSpPr/>
            <p:nvPr/>
          </p:nvSpPr>
          <p:spPr>
            <a:xfrm>
              <a:off x="2199640" y="3536116"/>
              <a:ext cx="624250" cy="334162"/>
            </a:xfrm>
            <a:prstGeom prst="roundRect">
              <a:avLst/>
            </a:prstGeom>
            <a:solidFill>
              <a:srgbClr val="2B4649"/>
            </a:solidFill>
            <a:ln w="22225" cap="flat" cmpd="sng" algn="ctr">
              <a:solidFill>
                <a:schemeClr val="tx2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L" sz="900" b="1" u="none" strike="noStrike" kern="120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Wix Madefor Display App" panose="020B0503020203020203" pitchFamily="34" charset="0"/>
                  <a:ea typeface="+mn-ea"/>
                  <a:cs typeface="Wix Madefor Display App" panose="020B0503020203020203" pitchFamily="34" charset="0"/>
                </a:rPr>
                <a:t>Model</a:t>
              </a:r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9531A11F-151B-2540-A07B-EB9B23AABD6C}"/>
                </a:ext>
              </a:extLst>
            </p:cNvPr>
            <p:cNvSpPr/>
            <p:nvPr/>
          </p:nvSpPr>
          <p:spPr>
            <a:xfrm>
              <a:off x="2248709" y="3766672"/>
              <a:ext cx="624250" cy="334162"/>
            </a:xfrm>
            <a:prstGeom prst="roundRect">
              <a:avLst/>
            </a:prstGeom>
            <a:solidFill>
              <a:srgbClr val="2B4649"/>
            </a:solidFill>
            <a:ln w="22225" cap="flat" cmpd="sng" algn="ctr">
              <a:solidFill>
                <a:schemeClr val="tx2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L" sz="900" b="1" u="none" strike="noStrike" kern="120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Wix Madefor Display App" panose="020B0503020203020203" pitchFamily="34" charset="0"/>
                  <a:ea typeface="+mn-ea"/>
                  <a:cs typeface="Wix Madefor Display App" panose="020B0503020203020203" pitchFamily="34" charset="0"/>
                </a:rPr>
                <a:t>Model</a:t>
              </a:r>
            </a:p>
          </p:txBody>
        </p:sp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AD906EEE-CF6C-5B49-9F40-BD37E06A08DC}"/>
                </a:ext>
              </a:extLst>
            </p:cNvPr>
            <p:cNvSpPr/>
            <p:nvPr/>
          </p:nvSpPr>
          <p:spPr>
            <a:xfrm>
              <a:off x="3211204" y="4512272"/>
              <a:ext cx="624250" cy="334162"/>
            </a:xfrm>
            <a:prstGeom prst="roundRect">
              <a:avLst/>
            </a:prstGeom>
            <a:solidFill>
              <a:srgbClr val="5CC363"/>
            </a:solidFill>
            <a:ln w="22225" cap="flat" cmpd="sng" algn="ctr">
              <a:solidFill>
                <a:schemeClr val="tx2"/>
              </a:solidFill>
              <a:prstDash val="solid"/>
            </a:ln>
            <a:effectLst/>
          </p:spPr>
          <p:txBody>
            <a:bodyPr rtlCol="0" anchor="ctr"/>
            <a:lstStyle/>
            <a:p>
              <a:pPr lvl="0" algn="ctr" defTabSz="457200">
                <a:buClrTx/>
                <a:defRPr/>
              </a:pPr>
              <a:r>
                <a:rPr lang="en-IL" sz="900" b="1" kern="1200" dirty="0">
                  <a:solidFill>
                    <a:schemeClr val="tx2"/>
                  </a:solidFill>
                  <a:latin typeface="Wix Madefor Display App" panose="020B0503020203020203" pitchFamily="34" charset="0"/>
                  <a:cs typeface="Wix Madefor Display App" panose="020B0503020203020203" pitchFamily="34" charset="0"/>
                </a:rPr>
                <a:t>View</a:t>
              </a:r>
              <a:endParaRPr kumimoji="0" lang="en-IL" sz="900" b="1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Wix Madefor Display App" panose="020B0503020203020203" pitchFamily="34" charset="0"/>
                <a:ea typeface="+mn-ea"/>
                <a:cs typeface="Wix Madefor Display App" panose="020B0503020203020203" pitchFamily="34" charset="0"/>
              </a:endParaRPr>
            </a:p>
          </p:txBody>
        </p:sp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30D52624-EC4A-7A47-A87A-6F72774A0ADC}"/>
                </a:ext>
              </a:extLst>
            </p:cNvPr>
            <p:cNvSpPr/>
            <p:nvPr/>
          </p:nvSpPr>
          <p:spPr>
            <a:xfrm>
              <a:off x="3244838" y="4260978"/>
              <a:ext cx="624250" cy="334162"/>
            </a:xfrm>
            <a:prstGeom prst="roundRect">
              <a:avLst/>
            </a:prstGeom>
            <a:solidFill>
              <a:srgbClr val="5CC363"/>
            </a:solidFill>
            <a:ln w="22225" cap="flat" cmpd="sng" algn="ctr">
              <a:solidFill>
                <a:schemeClr val="tx2"/>
              </a:solidFill>
              <a:prstDash val="solid"/>
            </a:ln>
            <a:effectLst/>
          </p:spPr>
          <p:txBody>
            <a:bodyPr rtlCol="0" anchor="ctr"/>
            <a:lstStyle/>
            <a:p>
              <a:pPr lvl="0" algn="ctr" defTabSz="457200">
                <a:buClrTx/>
                <a:defRPr/>
              </a:pPr>
              <a:r>
                <a:rPr lang="en-IL" sz="900" b="1" kern="1200" dirty="0">
                  <a:solidFill>
                    <a:schemeClr val="tx2"/>
                  </a:solidFill>
                  <a:latin typeface="Wix Madefor Display App" panose="020B0503020203020203" pitchFamily="34" charset="0"/>
                  <a:cs typeface="Wix Madefor Display App" panose="020B0503020203020203" pitchFamily="34" charset="0"/>
                </a:rPr>
                <a:t>View</a:t>
              </a:r>
              <a:endParaRPr kumimoji="0" lang="en-IL" sz="900" b="1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Wix Madefor Display App" panose="020B0503020203020203" pitchFamily="34" charset="0"/>
                <a:ea typeface="+mn-ea"/>
                <a:cs typeface="Wix Madefor Display App" panose="020B0503020203020203" pitchFamily="34" charset="0"/>
              </a:endParaRPr>
            </a:p>
          </p:txBody>
        </p:sp>
        <p:sp>
          <p:nvSpPr>
            <p:cNvPr id="28" name="Rounded Rectangle 27">
              <a:extLst>
                <a:ext uri="{FF2B5EF4-FFF2-40B4-BE49-F238E27FC236}">
                  <a16:creationId xmlns:a16="http://schemas.microsoft.com/office/drawing/2014/main" id="{6A1ED062-6D58-2143-AED6-78937A9DCBDF}"/>
                </a:ext>
              </a:extLst>
            </p:cNvPr>
            <p:cNvSpPr/>
            <p:nvPr/>
          </p:nvSpPr>
          <p:spPr>
            <a:xfrm>
              <a:off x="3307963" y="4011678"/>
              <a:ext cx="624250" cy="334162"/>
            </a:xfrm>
            <a:prstGeom prst="roundRect">
              <a:avLst/>
            </a:prstGeom>
            <a:solidFill>
              <a:srgbClr val="5CC363"/>
            </a:solidFill>
            <a:ln w="22225" cap="flat" cmpd="sng" algn="ctr">
              <a:solidFill>
                <a:schemeClr val="tx2"/>
              </a:solidFill>
              <a:prstDash val="solid"/>
            </a:ln>
            <a:effectLst/>
          </p:spPr>
          <p:txBody>
            <a:bodyPr rtlCol="0" anchor="ctr"/>
            <a:lstStyle/>
            <a:p>
              <a:pPr lvl="0" algn="ctr" defTabSz="457200">
                <a:buClrTx/>
                <a:defRPr/>
              </a:pPr>
              <a:r>
                <a:rPr lang="en-IL" sz="900" b="1" kern="1200" dirty="0">
                  <a:solidFill>
                    <a:schemeClr val="tx2"/>
                  </a:solidFill>
                  <a:latin typeface="Wix Madefor Display App" panose="020B0503020203020203" pitchFamily="34" charset="0"/>
                  <a:cs typeface="Wix Madefor Display App" panose="020B0503020203020203" pitchFamily="34" charset="0"/>
                </a:rPr>
                <a:t>View</a:t>
              </a:r>
              <a:endParaRPr kumimoji="0" lang="en-IL" sz="900" b="1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Wix Madefor Display App" panose="020B0503020203020203" pitchFamily="34" charset="0"/>
                <a:ea typeface="+mn-ea"/>
                <a:cs typeface="Wix Madefor Display App" panose="020B0503020203020203" pitchFamily="34" charset="0"/>
              </a:endParaRPr>
            </a:p>
          </p:txBody>
        </p:sp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id="{F6E8C2B2-5029-DB46-95FE-AB2FE6873CF0}"/>
                </a:ext>
              </a:extLst>
            </p:cNvPr>
            <p:cNvSpPr/>
            <p:nvPr/>
          </p:nvSpPr>
          <p:spPr>
            <a:xfrm>
              <a:off x="3211204" y="3065601"/>
              <a:ext cx="624250" cy="334162"/>
            </a:xfrm>
            <a:prstGeom prst="roundRect">
              <a:avLst/>
            </a:prstGeom>
            <a:solidFill>
              <a:srgbClr val="5CC363"/>
            </a:solidFill>
            <a:ln w="22225" cap="flat" cmpd="sng" algn="ctr">
              <a:solidFill>
                <a:schemeClr val="tx2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L" sz="900" b="1" u="none" strike="noStrike" kern="120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Wix Madefor Display App" panose="020B0503020203020203" pitchFamily="34" charset="0"/>
                  <a:ea typeface="+mn-ea"/>
                  <a:cs typeface="Wix Madefor Display App" panose="020B0503020203020203" pitchFamily="34" charset="0"/>
                </a:rPr>
                <a:t>View</a:t>
              </a:r>
            </a:p>
          </p:txBody>
        </p:sp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0B0E2164-DDEB-5841-A6DF-784947D52E5B}"/>
                </a:ext>
              </a:extLst>
            </p:cNvPr>
            <p:cNvSpPr/>
            <p:nvPr/>
          </p:nvSpPr>
          <p:spPr>
            <a:xfrm>
              <a:off x="3244838" y="3301692"/>
              <a:ext cx="624250" cy="334162"/>
            </a:xfrm>
            <a:prstGeom prst="roundRect">
              <a:avLst/>
            </a:prstGeom>
            <a:solidFill>
              <a:srgbClr val="5CC363"/>
            </a:solidFill>
            <a:ln w="22225" cap="flat" cmpd="sng" algn="ctr">
              <a:solidFill>
                <a:schemeClr val="tx2"/>
              </a:solidFill>
              <a:prstDash val="solid"/>
            </a:ln>
            <a:effectLst/>
          </p:spPr>
          <p:txBody>
            <a:bodyPr rtlCol="0" anchor="ctr"/>
            <a:lstStyle/>
            <a:p>
              <a:pPr lvl="0" algn="ctr" defTabSz="457200">
                <a:buClrTx/>
                <a:defRPr/>
              </a:pPr>
              <a:r>
                <a:rPr lang="en-IL" sz="900" b="1" kern="1200" dirty="0">
                  <a:solidFill>
                    <a:schemeClr val="tx2"/>
                  </a:solidFill>
                  <a:latin typeface="Wix Madefor Display App" panose="020B0503020203020203" pitchFamily="34" charset="0"/>
                  <a:cs typeface="Wix Madefor Display App" panose="020B0503020203020203" pitchFamily="34" charset="0"/>
                </a:rPr>
                <a:t>View</a:t>
              </a:r>
              <a:endParaRPr kumimoji="0" lang="en-IL" sz="900" b="1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Wix Madefor Display App" panose="020B0503020203020203" pitchFamily="34" charset="0"/>
                <a:ea typeface="+mn-ea"/>
                <a:cs typeface="Wix Madefor Display App" panose="020B0503020203020203" pitchFamily="34" charset="0"/>
              </a:endParaRPr>
            </a:p>
          </p:txBody>
        </p:sp>
        <p:sp>
          <p:nvSpPr>
            <p:cNvPr id="31" name="Rounded Rectangle 30">
              <a:extLst>
                <a:ext uri="{FF2B5EF4-FFF2-40B4-BE49-F238E27FC236}">
                  <a16:creationId xmlns:a16="http://schemas.microsoft.com/office/drawing/2014/main" id="{D8AFEE85-5CBE-7946-ABF6-9539A004DE60}"/>
                </a:ext>
              </a:extLst>
            </p:cNvPr>
            <p:cNvSpPr/>
            <p:nvPr/>
          </p:nvSpPr>
          <p:spPr>
            <a:xfrm>
              <a:off x="3282885" y="3536116"/>
              <a:ext cx="624250" cy="334162"/>
            </a:xfrm>
            <a:prstGeom prst="roundRect">
              <a:avLst/>
            </a:prstGeom>
            <a:solidFill>
              <a:srgbClr val="5CC363"/>
            </a:solidFill>
            <a:ln w="22225" cap="flat" cmpd="sng" algn="ctr">
              <a:solidFill>
                <a:schemeClr val="tx2"/>
              </a:solidFill>
              <a:prstDash val="solid"/>
            </a:ln>
            <a:effectLst/>
          </p:spPr>
          <p:txBody>
            <a:bodyPr rtlCol="0" anchor="ctr"/>
            <a:lstStyle/>
            <a:p>
              <a:pPr lvl="0" algn="ctr" defTabSz="457200">
                <a:buClrTx/>
                <a:defRPr/>
              </a:pPr>
              <a:r>
                <a:rPr lang="en-IL" sz="900" b="1" kern="1200" dirty="0">
                  <a:solidFill>
                    <a:schemeClr val="tx2"/>
                  </a:solidFill>
                  <a:latin typeface="Wix Madefor Display App" panose="020B0503020203020203" pitchFamily="34" charset="0"/>
                  <a:cs typeface="Wix Madefor Display App" panose="020B0503020203020203" pitchFamily="34" charset="0"/>
                </a:rPr>
                <a:t>View</a:t>
              </a:r>
              <a:endParaRPr kumimoji="0" lang="en-IL" sz="900" b="1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Wix Madefor Display App" panose="020B0503020203020203" pitchFamily="34" charset="0"/>
                <a:ea typeface="+mn-ea"/>
                <a:cs typeface="Wix Madefor Display App" panose="020B0503020203020203" pitchFamily="34" charset="0"/>
              </a:endParaRPr>
            </a:p>
          </p:txBody>
        </p:sp>
        <p:sp>
          <p:nvSpPr>
            <p:cNvPr id="32" name="Rounded Rectangle 31">
              <a:extLst>
                <a:ext uri="{FF2B5EF4-FFF2-40B4-BE49-F238E27FC236}">
                  <a16:creationId xmlns:a16="http://schemas.microsoft.com/office/drawing/2014/main" id="{5D05C038-587A-AE4D-8561-404B8CCEFD27}"/>
                </a:ext>
              </a:extLst>
            </p:cNvPr>
            <p:cNvSpPr/>
            <p:nvPr/>
          </p:nvSpPr>
          <p:spPr>
            <a:xfrm>
              <a:off x="3331954" y="3766672"/>
              <a:ext cx="624250" cy="334162"/>
            </a:xfrm>
            <a:prstGeom prst="roundRect">
              <a:avLst/>
            </a:prstGeom>
            <a:solidFill>
              <a:srgbClr val="5CC363"/>
            </a:solidFill>
            <a:ln w="22225" cap="flat" cmpd="sng" algn="ctr">
              <a:solidFill>
                <a:schemeClr val="tx2"/>
              </a:solidFill>
              <a:prstDash val="solid"/>
            </a:ln>
            <a:effectLst/>
          </p:spPr>
          <p:txBody>
            <a:bodyPr rtlCol="0" anchor="ctr"/>
            <a:lstStyle/>
            <a:p>
              <a:pPr lvl="0" algn="ctr" defTabSz="457200">
                <a:buClrTx/>
                <a:defRPr/>
              </a:pPr>
              <a:r>
                <a:rPr lang="en-IL" sz="900" b="1" kern="1200" dirty="0">
                  <a:solidFill>
                    <a:schemeClr val="tx2"/>
                  </a:solidFill>
                  <a:latin typeface="Wix Madefor Display App" panose="020B0503020203020203" pitchFamily="34" charset="0"/>
                  <a:cs typeface="Wix Madefor Display App" panose="020B0503020203020203" pitchFamily="34" charset="0"/>
                </a:rPr>
                <a:t>View</a:t>
              </a:r>
              <a:endParaRPr kumimoji="0" lang="en-IL" sz="900" b="1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Wix Madefor Display App" panose="020B0503020203020203" pitchFamily="34" charset="0"/>
                <a:ea typeface="+mn-ea"/>
                <a:cs typeface="Wix Madefor Display App" panose="020B0503020203020203" pitchFamily="34" charset="0"/>
              </a:endParaRPr>
            </a:p>
          </p:txBody>
        </p:sp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73022C70-FA9A-3648-B2BC-8A77C3FFA5FA}"/>
                </a:ext>
              </a:extLst>
            </p:cNvPr>
            <p:cNvCxnSpPr>
              <a:cxnSpLocks/>
              <a:stCxn id="16" idx="3"/>
              <a:endCxn id="17" idx="1"/>
            </p:cNvCxnSpPr>
            <p:nvPr/>
          </p:nvCxnSpPr>
          <p:spPr>
            <a:xfrm>
              <a:off x="1026007" y="3933753"/>
              <a:ext cx="284413" cy="0"/>
            </a:xfrm>
            <a:prstGeom prst="straightConnector1">
              <a:avLst/>
            </a:prstGeom>
            <a:ln>
              <a:solidFill>
                <a:srgbClr val="EBEF4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327CA6BC-7057-A949-BCB0-A528C84D716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40305" y="3349692"/>
              <a:ext cx="197761" cy="581085"/>
            </a:xfrm>
            <a:prstGeom prst="straightConnector1">
              <a:avLst/>
            </a:prstGeom>
            <a:ln>
              <a:solidFill>
                <a:srgbClr val="EBEF4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A0D14671-C58C-AE4D-8F52-1E6F004E0286}"/>
                </a:ext>
              </a:extLst>
            </p:cNvPr>
            <p:cNvCxnSpPr>
              <a:cxnSpLocks/>
              <a:stCxn id="17" idx="3"/>
            </p:cNvCxnSpPr>
            <p:nvPr/>
          </p:nvCxnSpPr>
          <p:spPr>
            <a:xfrm flipV="1">
              <a:off x="1934670" y="3610008"/>
              <a:ext cx="235344" cy="323746"/>
            </a:xfrm>
            <a:prstGeom prst="straightConnector1">
              <a:avLst/>
            </a:prstGeom>
            <a:ln>
              <a:solidFill>
                <a:srgbClr val="EBEF4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BF162997-20DF-A540-8371-5E3C425A9ADE}"/>
                </a:ext>
              </a:extLst>
            </p:cNvPr>
            <p:cNvCxnSpPr>
              <a:cxnSpLocks/>
              <a:stCxn id="17" idx="3"/>
            </p:cNvCxnSpPr>
            <p:nvPr/>
          </p:nvCxnSpPr>
          <p:spPr>
            <a:xfrm flipV="1">
              <a:off x="1934670" y="3801639"/>
              <a:ext cx="249245" cy="132114"/>
            </a:xfrm>
            <a:prstGeom prst="straightConnector1">
              <a:avLst/>
            </a:prstGeom>
            <a:ln>
              <a:solidFill>
                <a:srgbClr val="EBEF4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C816FC2D-61F0-BA4B-BD3E-4B10C94D003C}"/>
                </a:ext>
              </a:extLst>
            </p:cNvPr>
            <p:cNvCxnSpPr>
              <a:cxnSpLocks/>
              <a:stCxn id="17" idx="3"/>
              <a:endCxn id="18" idx="1"/>
            </p:cNvCxnSpPr>
            <p:nvPr/>
          </p:nvCxnSpPr>
          <p:spPr>
            <a:xfrm>
              <a:off x="1934670" y="3933753"/>
              <a:ext cx="314039" cy="0"/>
            </a:xfrm>
            <a:prstGeom prst="straightConnector1">
              <a:avLst/>
            </a:prstGeom>
            <a:ln>
              <a:solidFill>
                <a:srgbClr val="EBEF4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DCB0D5FA-D527-F546-9655-E8536EDBD940}"/>
                </a:ext>
              </a:extLst>
            </p:cNvPr>
            <p:cNvCxnSpPr>
              <a:cxnSpLocks/>
              <a:stCxn id="17" idx="3"/>
            </p:cNvCxnSpPr>
            <p:nvPr/>
          </p:nvCxnSpPr>
          <p:spPr>
            <a:xfrm>
              <a:off x="1934670" y="3933753"/>
              <a:ext cx="284413" cy="157168"/>
            </a:xfrm>
            <a:prstGeom prst="straightConnector1">
              <a:avLst/>
            </a:prstGeom>
            <a:ln>
              <a:solidFill>
                <a:srgbClr val="EBEF4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2D4FE4A3-0794-DA42-AAC3-A6E3E5FE8B8B}"/>
                </a:ext>
              </a:extLst>
            </p:cNvPr>
            <p:cNvCxnSpPr>
              <a:cxnSpLocks/>
              <a:stCxn id="17" idx="3"/>
            </p:cNvCxnSpPr>
            <p:nvPr/>
          </p:nvCxnSpPr>
          <p:spPr>
            <a:xfrm>
              <a:off x="1934670" y="3933753"/>
              <a:ext cx="237945" cy="357905"/>
            </a:xfrm>
            <a:prstGeom prst="straightConnector1">
              <a:avLst/>
            </a:prstGeom>
            <a:ln>
              <a:solidFill>
                <a:srgbClr val="EBEF4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853881E7-F60F-5D4F-844A-17FC36055A81}"/>
                </a:ext>
              </a:extLst>
            </p:cNvPr>
            <p:cNvCxnSpPr>
              <a:cxnSpLocks/>
              <a:stCxn id="17" idx="3"/>
            </p:cNvCxnSpPr>
            <p:nvPr/>
          </p:nvCxnSpPr>
          <p:spPr>
            <a:xfrm>
              <a:off x="1934670" y="3933753"/>
              <a:ext cx="202932" cy="607806"/>
            </a:xfrm>
            <a:prstGeom prst="straightConnector1">
              <a:avLst/>
            </a:prstGeom>
            <a:ln>
              <a:solidFill>
                <a:srgbClr val="EBEF4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7D3BDB8C-6160-244A-B2CD-818F71947774}"/>
                </a:ext>
              </a:extLst>
            </p:cNvPr>
            <p:cNvSpPr txBox="1"/>
            <p:nvPr/>
          </p:nvSpPr>
          <p:spPr>
            <a:xfrm>
              <a:off x="1285676" y="3816849"/>
              <a:ext cx="691215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L" sz="800" b="1" kern="1200" dirty="0">
                  <a:solidFill>
                    <a:schemeClr val="tx2"/>
                  </a:solidFill>
                  <a:latin typeface="Wix Madefor Display App" panose="020B0503020203020203" pitchFamily="34" charset="0"/>
                  <a:ea typeface="+mn-ea"/>
                  <a:cs typeface="Wix Madefor Display App" panose="020B0503020203020203" pitchFamily="34" charset="0"/>
                </a:rPr>
                <a:t>Controller</a:t>
              </a:r>
            </a:p>
          </p:txBody>
        </p: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3B76CBA1-05F0-F344-9465-19976A09CC3F}"/>
              </a:ext>
            </a:extLst>
          </p:cNvPr>
          <p:cNvGrpSpPr/>
          <p:nvPr/>
        </p:nvGrpSpPr>
        <p:grpSpPr>
          <a:xfrm>
            <a:off x="6013263" y="3299180"/>
            <a:ext cx="2675718" cy="1313675"/>
            <a:chOff x="6013263" y="3299180"/>
            <a:chExt cx="2675718" cy="1313675"/>
          </a:xfrm>
        </p:grpSpPr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0F58DF02-0BF2-2448-A8CA-861074A8E2DD}"/>
                </a:ext>
              </a:extLst>
            </p:cNvPr>
            <p:cNvGrpSpPr/>
            <p:nvPr/>
          </p:nvGrpSpPr>
          <p:grpSpPr>
            <a:xfrm rot="16200000" flipH="1" flipV="1">
              <a:off x="7947692" y="3700653"/>
              <a:ext cx="540448" cy="111886"/>
              <a:chOff x="3887900" y="1306815"/>
              <a:chExt cx="2214004" cy="554403"/>
            </a:xfrm>
          </p:grpSpPr>
          <p:cxnSp>
            <p:nvCxnSpPr>
              <p:cNvPr id="133" name="Straight Arrow Connector 132">
                <a:extLst>
                  <a:ext uri="{FF2B5EF4-FFF2-40B4-BE49-F238E27FC236}">
                    <a16:creationId xmlns:a16="http://schemas.microsoft.com/office/drawing/2014/main" id="{6C9CDE41-3B70-BE4B-AF10-8DB66A67E3F9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H="1" flipV="1">
                <a:off x="5061588" y="280527"/>
                <a:ext cx="0" cy="2080633"/>
              </a:xfrm>
              <a:prstGeom prst="straightConnector1">
                <a:avLst/>
              </a:prstGeom>
              <a:noFill/>
              <a:ln w="25400" cap="flat" cmpd="sng" algn="ctr">
                <a:solidFill>
                  <a:schemeClr val="tx2"/>
                </a:solidFill>
                <a:prstDash val="solid"/>
                <a:tailEnd type="triangle"/>
              </a:ln>
              <a:effectLst/>
            </p:spPr>
          </p:cxnSp>
          <p:sp>
            <p:nvSpPr>
              <p:cNvPr id="134" name="Block Arc 133">
                <a:extLst>
                  <a:ext uri="{FF2B5EF4-FFF2-40B4-BE49-F238E27FC236}">
                    <a16:creationId xmlns:a16="http://schemas.microsoft.com/office/drawing/2014/main" id="{8F393B6A-86F5-8E4A-ADA9-928713F45C80}"/>
                  </a:ext>
                </a:extLst>
              </p:cNvPr>
              <p:cNvSpPr/>
              <p:nvPr/>
            </p:nvSpPr>
            <p:spPr>
              <a:xfrm rot="20083973">
                <a:off x="3887900" y="1306815"/>
                <a:ext cx="360002" cy="554403"/>
              </a:xfrm>
              <a:prstGeom prst="blockArc">
                <a:avLst>
                  <a:gd name="adj1" fmla="val 13650417"/>
                  <a:gd name="adj2" fmla="val 17146003"/>
                  <a:gd name="adj3" fmla="val 1666"/>
                </a:avLst>
              </a:prstGeom>
              <a:solidFill>
                <a:sysClr val="windowText" lastClr="000000"/>
              </a:solidFill>
              <a:ln w="22225" cap="flat" cmpd="thickThin" algn="ctr">
                <a:solidFill>
                  <a:schemeClr val="tx2"/>
                </a:solidFill>
                <a:prstDash val="solid"/>
              </a:ln>
              <a:effectLst>
                <a:softEdge rad="0"/>
              </a:effectLst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L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w Cen MT" panose="020B0602020104020603"/>
                  <a:ea typeface="+mn-ea"/>
                  <a:cs typeface="+mn-cs"/>
                </a:endParaRPr>
              </a:p>
            </p:txBody>
          </p:sp>
        </p:grpSp>
        <p:cxnSp>
          <p:nvCxnSpPr>
            <p:cNvPr id="122" name="Straight Arrow Connector 121">
              <a:extLst>
                <a:ext uri="{FF2B5EF4-FFF2-40B4-BE49-F238E27FC236}">
                  <a16:creationId xmlns:a16="http://schemas.microsoft.com/office/drawing/2014/main" id="{3FBF0DD0-CE72-CE4C-A426-C5F88727A2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659120" y="3477275"/>
              <a:ext cx="577221" cy="0"/>
            </a:xfrm>
            <a:prstGeom prst="straightConnector1">
              <a:avLst/>
            </a:prstGeom>
            <a:noFill/>
            <a:ln w="25400" cap="flat" cmpd="sng" algn="ctr">
              <a:solidFill>
                <a:schemeClr val="tx2"/>
              </a:solidFill>
              <a:prstDash val="solid"/>
              <a:tailEnd type="triangle"/>
            </a:ln>
            <a:effectLst/>
          </p:spPr>
        </p:cxnSp>
        <p:sp>
          <p:nvSpPr>
            <p:cNvPr id="123" name="Rounded Rectangle 122">
              <a:extLst>
                <a:ext uri="{FF2B5EF4-FFF2-40B4-BE49-F238E27FC236}">
                  <a16:creationId xmlns:a16="http://schemas.microsoft.com/office/drawing/2014/main" id="{DDB16485-C606-684E-A642-57B99DF2B912}"/>
                </a:ext>
              </a:extLst>
            </p:cNvPr>
            <p:cNvSpPr/>
            <p:nvPr/>
          </p:nvSpPr>
          <p:spPr>
            <a:xfrm>
              <a:off x="7659120" y="4133962"/>
              <a:ext cx="886363" cy="478893"/>
            </a:xfrm>
            <a:prstGeom prst="roundRect">
              <a:avLst/>
            </a:prstGeom>
            <a:solidFill>
              <a:srgbClr val="8CE0FD">
                <a:alpha val="0"/>
              </a:srgbClr>
            </a:solidFill>
            <a:ln w="15875" cap="flat" cmpd="sng" algn="ctr">
              <a:solidFill>
                <a:sysClr val="windowText" lastClr="000000">
                  <a:alpha val="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L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endParaRPr>
            </a:p>
          </p:txBody>
        </p:sp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4173E8FF-9D4B-8944-9595-8E64578330F0}"/>
                </a:ext>
              </a:extLst>
            </p:cNvPr>
            <p:cNvCxnSpPr>
              <a:cxnSpLocks/>
              <a:stCxn id="129" idx="1"/>
              <a:endCxn id="127" idx="3"/>
            </p:cNvCxnSpPr>
            <p:nvPr/>
          </p:nvCxnSpPr>
          <p:spPr>
            <a:xfrm flipH="1">
              <a:off x="6918793" y="4278892"/>
              <a:ext cx="883825" cy="0"/>
            </a:xfrm>
            <a:prstGeom prst="straightConnector1">
              <a:avLst/>
            </a:prstGeom>
            <a:noFill/>
            <a:ln w="25400" cap="flat" cmpd="sng" algn="ctr">
              <a:solidFill>
                <a:schemeClr val="tx2"/>
              </a:solidFill>
              <a:prstDash val="solid"/>
              <a:tailEnd type="triangle"/>
            </a:ln>
            <a:effectLst/>
          </p:spPr>
        </p:cxnSp>
        <p:grpSp>
          <p:nvGrpSpPr>
            <p:cNvPr id="125" name="Group 124">
              <a:extLst>
                <a:ext uri="{FF2B5EF4-FFF2-40B4-BE49-F238E27FC236}">
                  <a16:creationId xmlns:a16="http://schemas.microsoft.com/office/drawing/2014/main" id="{FB27A98B-934F-1540-8A1B-0261398A222A}"/>
                </a:ext>
              </a:extLst>
            </p:cNvPr>
            <p:cNvGrpSpPr/>
            <p:nvPr/>
          </p:nvGrpSpPr>
          <p:grpSpPr>
            <a:xfrm>
              <a:off x="6436474" y="3477560"/>
              <a:ext cx="478822" cy="557521"/>
              <a:chOff x="3681353" y="1272099"/>
              <a:chExt cx="1787227" cy="2258991"/>
            </a:xfrm>
          </p:grpSpPr>
          <p:cxnSp>
            <p:nvCxnSpPr>
              <p:cNvPr id="130" name="Straight Connector 129">
                <a:extLst>
                  <a:ext uri="{FF2B5EF4-FFF2-40B4-BE49-F238E27FC236}">
                    <a16:creationId xmlns:a16="http://schemas.microsoft.com/office/drawing/2014/main" id="{BB5805F2-AD33-9840-9985-6ED58731730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681353" y="1419781"/>
                <a:ext cx="15506" cy="2111309"/>
              </a:xfrm>
              <a:prstGeom prst="line">
                <a:avLst/>
              </a:prstGeom>
              <a:noFill/>
              <a:ln w="25400" cap="flat" cmpd="sng" algn="ctr">
                <a:solidFill>
                  <a:schemeClr val="tx2"/>
                </a:solidFill>
                <a:prstDash val="solid"/>
              </a:ln>
              <a:effectLst/>
            </p:spPr>
          </p:cxnSp>
          <p:cxnSp>
            <p:nvCxnSpPr>
              <p:cNvPr id="131" name="Straight Arrow Connector 130">
                <a:extLst>
                  <a:ext uri="{FF2B5EF4-FFF2-40B4-BE49-F238E27FC236}">
                    <a16:creationId xmlns:a16="http://schemas.microsoft.com/office/drawing/2014/main" id="{D0D71446-3A21-094C-94E9-89F849E6EF2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841131" y="1272099"/>
                <a:ext cx="1627449" cy="18628"/>
              </a:xfrm>
              <a:prstGeom prst="straightConnector1">
                <a:avLst/>
              </a:prstGeom>
              <a:noFill/>
              <a:ln w="25400" cap="flat" cmpd="sng" algn="ctr">
                <a:solidFill>
                  <a:schemeClr val="tx2"/>
                </a:solidFill>
                <a:prstDash val="solid"/>
                <a:tailEnd type="triangle"/>
              </a:ln>
              <a:effectLst/>
            </p:spPr>
          </p:cxnSp>
          <p:sp>
            <p:nvSpPr>
              <p:cNvPr id="132" name="Block Arc 131">
                <a:extLst>
                  <a:ext uri="{FF2B5EF4-FFF2-40B4-BE49-F238E27FC236}">
                    <a16:creationId xmlns:a16="http://schemas.microsoft.com/office/drawing/2014/main" id="{460CC1B6-E9B9-5746-A8D5-843E98FAFB95}"/>
                  </a:ext>
                </a:extLst>
              </p:cNvPr>
              <p:cNvSpPr/>
              <p:nvPr/>
            </p:nvSpPr>
            <p:spPr>
              <a:xfrm rot="20083973">
                <a:off x="3704216" y="1286859"/>
                <a:ext cx="360000" cy="554400"/>
              </a:xfrm>
              <a:prstGeom prst="blockArc">
                <a:avLst>
                  <a:gd name="adj1" fmla="val 13650417"/>
                  <a:gd name="adj2" fmla="val 17146003"/>
                  <a:gd name="adj3" fmla="val 1666"/>
                </a:avLst>
              </a:prstGeom>
              <a:solidFill>
                <a:sysClr val="windowText" lastClr="000000"/>
              </a:solidFill>
              <a:ln w="22225" cap="flat" cmpd="thickThin" algn="ctr">
                <a:solidFill>
                  <a:schemeClr val="tx2"/>
                </a:solidFill>
                <a:prstDash val="solid"/>
              </a:ln>
              <a:effectLst>
                <a:softEdge rad="0"/>
              </a:effectLst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L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w Cen MT" panose="020B0602020104020603"/>
                  <a:ea typeface="+mn-ea"/>
                  <a:cs typeface="+mn-cs"/>
                </a:endParaRPr>
              </a:p>
            </p:txBody>
          </p:sp>
        </p:grpSp>
        <p:sp>
          <p:nvSpPr>
            <p:cNvPr id="126" name="Rounded Rectangle 125">
              <a:extLst>
                <a:ext uri="{FF2B5EF4-FFF2-40B4-BE49-F238E27FC236}">
                  <a16:creationId xmlns:a16="http://schemas.microsoft.com/office/drawing/2014/main" id="{36F27A0F-ED72-454D-B57C-E4F19B33EBF4}"/>
                </a:ext>
              </a:extLst>
            </p:cNvPr>
            <p:cNvSpPr/>
            <p:nvPr/>
          </p:nvSpPr>
          <p:spPr>
            <a:xfrm>
              <a:off x="6919283" y="3299180"/>
              <a:ext cx="884006" cy="479319"/>
            </a:xfrm>
            <a:prstGeom prst="roundRect">
              <a:avLst/>
            </a:prstGeom>
            <a:solidFill>
              <a:srgbClr val="FDD34D"/>
            </a:solidFill>
            <a:ln w="25400" cap="flat" cmpd="sng" algn="ctr">
              <a:solidFill>
                <a:schemeClr val="tx2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L" b="0" i="0" u="none" strike="noStrike" kern="120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Wix Madefor Display App" panose="020B0503020203020203" pitchFamily="34" charset="0"/>
                  <a:ea typeface="+mn-ea"/>
                  <a:cs typeface="Wix Madefor Display App" panose="020B0503020203020203" pitchFamily="34" charset="0"/>
                </a:rPr>
                <a:t>Model</a:t>
              </a:r>
            </a:p>
          </p:txBody>
        </p:sp>
        <p:sp>
          <p:nvSpPr>
            <p:cNvPr id="127" name="Rounded Rectangle 126">
              <a:extLst>
                <a:ext uri="{FF2B5EF4-FFF2-40B4-BE49-F238E27FC236}">
                  <a16:creationId xmlns:a16="http://schemas.microsoft.com/office/drawing/2014/main" id="{A8C6D906-5DE8-A44F-9D48-090A911543CC}"/>
                </a:ext>
              </a:extLst>
            </p:cNvPr>
            <p:cNvSpPr/>
            <p:nvPr/>
          </p:nvSpPr>
          <p:spPr>
            <a:xfrm>
              <a:off x="6013263" y="4039446"/>
              <a:ext cx="905530" cy="478892"/>
            </a:xfrm>
            <a:prstGeom prst="roundRect">
              <a:avLst/>
            </a:prstGeom>
            <a:solidFill>
              <a:srgbClr val="6EEA85"/>
            </a:solidFill>
            <a:ln w="25400" cap="flat" cmpd="sng" algn="ctr">
              <a:solidFill>
                <a:schemeClr val="tx2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L" sz="11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Wix Madefor Display App" panose="020B0503020203020203" pitchFamily="34" charset="0"/>
                  <a:ea typeface="+mn-ea"/>
                  <a:cs typeface="Wix Madefor Display App" panose="020B0503020203020203" pitchFamily="34" charset="0"/>
                </a:rPr>
                <a:t>Controller</a:t>
              </a:r>
            </a:p>
          </p:txBody>
        </p:sp>
        <p:sp>
          <p:nvSpPr>
            <p:cNvPr id="128" name="Rounded Rectangle 127">
              <a:extLst>
                <a:ext uri="{FF2B5EF4-FFF2-40B4-BE49-F238E27FC236}">
                  <a16:creationId xmlns:a16="http://schemas.microsoft.com/office/drawing/2014/main" id="{0D3354AE-2417-E54B-848A-9B7517B012D1}"/>
                </a:ext>
              </a:extLst>
            </p:cNvPr>
            <p:cNvSpPr/>
            <p:nvPr/>
          </p:nvSpPr>
          <p:spPr>
            <a:xfrm>
              <a:off x="6107540" y="4131030"/>
              <a:ext cx="693569" cy="332664"/>
            </a:xfrm>
            <a:prstGeom prst="roundRect">
              <a:avLst/>
            </a:prstGeom>
            <a:noFill/>
            <a:ln w="0" cap="flat" cmpd="sng" algn="ctr">
              <a:solidFill>
                <a:sysClr val="windowText" lastClr="000000">
                  <a:alpha val="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L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endParaRPr>
            </a:p>
          </p:txBody>
        </p:sp>
        <p:sp>
          <p:nvSpPr>
            <p:cNvPr id="129" name="Rounded Rectangle 128">
              <a:extLst>
                <a:ext uri="{FF2B5EF4-FFF2-40B4-BE49-F238E27FC236}">
                  <a16:creationId xmlns:a16="http://schemas.microsoft.com/office/drawing/2014/main" id="{2D39767E-2389-3A44-A5F6-3E30B70EB1C6}"/>
                </a:ext>
              </a:extLst>
            </p:cNvPr>
            <p:cNvSpPr/>
            <p:nvPr/>
          </p:nvSpPr>
          <p:spPr>
            <a:xfrm>
              <a:off x="7802618" y="4039445"/>
              <a:ext cx="886363" cy="478893"/>
            </a:xfrm>
            <a:prstGeom prst="roundRect">
              <a:avLst/>
            </a:prstGeom>
            <a:solidFill>
              <a:srgbClr val="8CE0FD"/>
            </a:solidFill>
            <a:ln w="25400" cap="flat" cmpd="sng" algn="ctr">
              <a:solidFill>
                <a:schemeClr val="tx2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L" b="0" i="0" u="none" strike="noStrike" kern="120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Wix Madefor Display App" panose="020B0503020203020203" pitchFamily="34" charset="0"/>
                  <a:ea typeface="+mn-ea"/>
                  <a:cs typeface="Wix Madefor Display App" panose="020B0503020203020203" pitchFamily="34" charset="0"/>
                </a:rPr>
                <a:t>View</a:t>
              </a:r>
              <a:endParaRPr kumimoji="0" lang="en-IL" sz="16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Wix Madefor Display App" panose="020B0503020203020203" pitchFamily="34" charset="0"/>
                <a:ea typeface="+mn-ea"/>
                <a:cs typeface="Wix Madefor Display App" panose="020B0503020203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40175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4F12E8D-1B65-C943-8141-ABCAB20D5B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1644"/>
            <a:ext cx="4365851" cy="144828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85249F5-40EB-D04F-9BDD-179641225F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848" y="61821"/>
            <a:ext cx="4754323" cy="144828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033F8D3-63E2-8C47-A772-7E8632B9407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5" t="-4161" r="55623" b="-1"/>
          <a:stretch/>
        </p:blipFill>
        <p:spPr>
          <a:xfrm>
            <a:off x="5829305" y="3244416"/>
            <a:ext cx="3014694" cy="171794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702D81E-840A-0E41-A402-534D5C8C39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5286" y="3432034"/>
            <a:ext cx="5588226" cy="137254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3D469D8-A685-6D43-8F91-E85D6F363A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0621" y="2272079"/>
            <a:ext cx="5372034" cy="94601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10B8867-E270-1141-89DB-B5816A10C4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0"/>
            <a:ext cx="1133475" cy="4000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2E2F8C6-5F48-DE4E-AEFC-CDC421B9F8A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28971"/>
          <a:stretch/>
        </p:blipFill>
        <p:spPr>
          <a:xfrm>
            <a:off x="5345084" y="1812379"/>
            <a:ext cx="3548224" cy="1016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85590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D10B8867-E270-1141-89DB-B5816A10C4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33475" cy="400050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05E13EEB-3C66-574C-BB16-455984EAAEB2}"/>
              </a:ext>
            </a:extLst>
          </p:cNvPr>
          <p:cNvGrpSpPr/>
          <p:nvPr/>
        </p:nvGrpSpPr>
        <p:grpSpPr>
          <a:xfrm>
            <a:off x="1246909" y="859392"/>
            <a:ext cx="6540246" cy="3745858"/>
            <a:chOff x="1246909" y="859392"/>
            <a:chExt cx="6540246" cy="3745858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EB258479-699C-8046-B786-34A88BF6A3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789"/>
            <a:stretch/>
          </p:blipFill>
          <p:spPr>
            <a:xfrm>
              <a:off x="1246909" y="859392"/>
              <a:ext cx="6540246" cy="3671043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34DA99DA-1D5C-5A4D-A585-9EE6DF05DD39}"/>
                </a:ext>
              </a:extLst>
            </p:cNvPr>
            <p:cNvSpPr/>
            <p:nvPr/>
          </p:nvSpPr>
          <p:spPr>
            <a:xfrm>
              <a:off x="1356845" y="1305097"/>
              <a:ext cx="189322" cy="3300153"/>
            </a:xfrm>
            <a:prstGeom prst="rect">
              <a:avLst/>
            </a:prstGeom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</p:grpSp>
    </p:spTree>
    <p:extLst>
      <p:ext uri="{BB962C8B-B14F-4D97-AF65-F5344CB8AC3E}">
        <p14:creationId xmlns:p14="http://schemas.microsoft.com/office/powerpoint/2010/main" val="39931066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100"/>
          <p:cNvSpPr txBox="1"/>
          <p:nvPr/>
        </p:nvSpPr>
        <p:spPr>
          <a:xfrm>
            <a:off x="499295" y="822208"/>
            <a:ext cx="5685373" cy="313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n-US" sz="4800" b="1" dirty="0">
                <a:solidFill>
                  <a:srgbClr val="FFFFFF"/>
                </a:solidFill>
                <a:latin typeface="Wix Madefor Display"/>
                <a:ea typeface="Wix Madefor Display"/>
                <a:cs typeface="Wix Madefor Display"/>
                <a:sym typeface="Wix Madefor Display"/>
              </a:rPr>
              <a:t>Should You Use Redux?​</a:t>
            </a:r>
          </a:p>
          <a:p>
            <a:pPr lvl="0"/>
            <a:br>
              <a:rPr lang="en-US" sz="4800" b="1" dirty="0">
                <a:solidFill>
                  <a:srgbClr val="FFFFFF"/>
                </a:solidFill>
                <a:latin typeface="Wix Madefor Display"/>
                <a:ea typeface="Wix Madefor Display"/>
                <a:cs typeface="Wix Madefor Display"/>
                <a:sym typeface="Wix Madefor Display"/>
              </a:rPr>
            </a:br>
            <a:endParaRPr sz="4800" b="1" dirty="0">
              <a:solidFill>
                <a:srgbClr val="FFFFFF"/>
              </a:solidFill>
              <a:latin typeface="Wix Madefor Display"/>
              <a:ea typeface="Wix Madefor Display"/>
              <a:cs typeface="Wix Madefor Display"/>
              <a:sym typeface="Wix Madefor Display"/>
            </a:endParaRPr>
          </a:p>
        </p:txBody>
      </p:sp>
      <p:pic>
        <p:nvPicPr>
          <p:cNvPr id="6" name="Google Shape;342;p64">
            <a:extLst>
              <a:ext uri="{FF2B5EF4-FFF2-40B4-BE49-F238E27FC236}">
                <a16:creationId xmlns:a16="http://schemas.microsoft.com/office/drawing/2014/main" id="{506FC5DF-C11C-E94D-9613-465BBF8E393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r="22682"/>
          <a:stretch/>
        </p:blipFill>
        <p:spPr>
          <a:xfrm>
            <a:off x="5054969" y="822208"/>
            <a:ext cx="4089031" cy="2211937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523;p85">
            <a:extLst>
              <a:ext uri="{FF2B5EF4-FFF2-40B4-BE49-F238E27FC236}">
                <a16:creationId xmlns:a16="http://schemas.microsoft.com/office/drawing/2014/main" id="{E341A2C1-D2AC-D84A-8A26-CABA05FD51C1}"/>
              </a:ext>
            </a:extLst>
          </p:cNvPr>
          <p:cNvSpPr txBox="1"/>
          <p:nvPr/>
        </p:nvSpPr>
        <p:spPr>
          <a:xfrm>
            <a:off x="558277" y="2498953"/>
            <a:ext cx="6997992" cy="2146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30000"/>
              </a:lnSpc>
              <a:buClr>
                <a:schemeClr val="tx2"/>
              </a:buClr>
            </a:pPr>
            <a:r>
              <a:rPr lang="en-US" sz="1500" b="1" dirty="0">
                <a:solidFill>
                  <a:schemeClr val="tx2"/>
                </a:solidFill>
                <a:latin typeface="Wix Madefor Display App" panose="020B0503020203020203" pitchFamily="34" charset="0"/>
                <a:ea typeface="Wix Madefor Text"/>
                <a:cs typeface="Wix Madefor Display App" panose="020B0503020203020203" pitchFamily="34" charset="0"/>
                <a:sym typeface="Wix Madefor Text"/>
              </a:rPr>
              <a:t>Here are some suggestions on when it makes sense to use Redux: </a:t>
            </a:r>
          </a:p>
          <a:p>
            <a:pPr marL="457200" indent="-323850">
              <a:lnSpc>
                <a:spcPct val="130000"/>
              </a:lnSpc>
              <a:spcBef>
                <a:spcPts val="1200"/>
              </a:spcBef>
              <a:buClr>
                <a:schemeClr val="tx2"/>
              </a:buClr>
              <a:buSzPts val="1500"/>
              <a:buFont typeface="Wix Madefor Text"/>
              <a:buChar char="➔"/>
            </a:pPr>
            <a:r>
              <a:rPr lang="en-US" sz="1500" i="1" dirty="0">
                <a:solidFill>
                  <a:schemeClr val="tx2"/>
                </a:solidFill>
                <a:latin typeface="Wix Madefor Display App" panose="020B0503020203020203" pitchFamily="34" charset="0"/>
                <a:ea typeface="Wix Madefor Text"/>
                <a:cs typeface="Wix Madefor Display App" panose="020B0503020203020203" pitchFamily="34" charset="0"/>
                <a:sym typeface="Wix Madefor Text"/>
              </a:rPr>
              <a:t>You have reasonable amounts of data changing over time</a:t>
            </a:r>
          </a:p>
          <a:p>
            <a:pPr marL="457200" indent="-323850">
              <a:lnSpc>
                <a:spcPct val="130000"/>
              </a:lnSpc>
              <a:spcBef>
                <a:spcPts val="1200"/>
              </a:spcBef>
              <a:buClr>
                <a:schemeClr val="tx2"/>
              </a:buClr>
              <a:buSzPts val="1500"/>
              <a:buFont typeface="Wix Madefor Text"/>
              <a:buChar char="➔"/>
            </a:pPr>
            <a:r>
              <a:rPr lang="en-US" sz="1500" i="1" dirty="0">
                <a:solidFill>
                  <a:schemeClr val="tx2"/>
                </a:solidFill>
                <a:latin typeface="Wix Madefor Display App" panose="020B0503020203020203" pitchFamily="34" charset="0"/>
                <a:ea typeface="Wix Madefor Text"/>
                <a:cs typeface="Wix Madefor Display App" panose="020B0503020203020203" pitchFamily="34" charset="0"/>
                <a:sym typeface="Wix Madefor Text"/>
              </a:rPr>
              <a:t>You need a single source of truth for your state</a:t>
            </a:r>
          </a:p>
          <a:p>
            <a:pPr marL="457200" indent="-323850">
              <a:lnSpc>
                <a:spcPct val="130000"/>
              </a:lnSpc>
              <a:spcBef>
                <a:spcPts val="1200"/>
              </a:spcBef>
              <a:buClr>
                <a:schemeClr val="tx2"/>
              </a:buClr>
              <a:buSzPts val="1500"/>
              <a:buFont typeface="Wix Madefor Text"/>
              <a:buChar char="➔"/>
            </a:pPr>
            <a:r>
              <a:rPr lang="en-US" sz="1500" i="1" dirty="0">
                <a:solidFill>
                  <a:schemeClr val="tx2"/>
                </a:solidFill>
                <a:latin typeface="Wix Madefor Display App" panose="020B0503020203020203" pitchFamily="34" charset="0"/>
                <a:ea typeface="Wix Madefor Text"/>
                <a:cs typeface="Wix Madefor Display App" panose="020B0503020203020203" pitchFamily="34" charset="0"/>
                <a:sym typeface="Wix Madefor Text"/>
              </a:rPr>
              <a:t>You find that keeping all your state in a top-level component is no longer sufficient</a:t>
            </a:r>
          </a:p>
        </p:txBody>
      </p:sp>
    </p:spTree>
    <p:extLst>
      <p:ext uri="{BB962C8B-B14F-4D97-AF65-F5344CB8AC3E}">
        <p14:creationId xmlns:p14="http://schemas.microsoft.com/office/powerpoint/2010/main" val="298622854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100"/>
          <p:cNvSpPr txBox="1"/>
          <p:nvPr/>
        </p:nvSpPr>
        <p:spPr>
          <a:xfrm>
            <a:off x="632300" y="1899200"/>
            <a:ext cx="3648300" cy="16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>
                <a:solidFill>
                  <a:srgbClr val="FFFFFF"/>
                </a:solidFill>
                <a:latin typeface="Wix Madefor Display"/>
                <a:ea typeface="Wix Madefor Display"/>
                <a:cs typeface="Wix Madefor Display"/>
                <a:sym typeface="Wix Madefor Display"/>
              </a:rPr>
              <a:t>Thank</a:t>
            </a:r>
            <a:endParaRPr sz="4800" b="1">
              <a:solidFill>
                <a:srgbClr val="FFFFFF"/>
              </a:solidFill>
              <a:latin typeface="Wix Madefor Display"/>
              <a:ea typeface="Wix Madefor Display"/>
              <a:cs typeface="Wix Madefor Display"/>
              <a:sym typeface="Wix Madefor Displ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>
                <a:solidFill>
                  <a:srgbClr val="FFFFFF"/>
                </a:solidFill>
                <a:latin typeface="Wix Madefor Display"/>
                <a:ea typeface="Wix Madefor Display"/>
                <a:cs typeface="Wix Madefor Display"/>
                <a:sym typeface="Wix Madefor Display"/>
              </a:rPr>
              <a:t>You!</a:t>
            </a:r>
            <a:endParaRPr sz="4800" b="1">
              <a:solidFill>
                <a:srgbClr val="FFFFFF"/>
              </a:solidFill>
              <a:latin typeface="Wix Madefor Display"/>
              <a:ea typeface="Wix Madefor Display"/>
              <a:cs typeface="Wix Madefor Display"/>
              <a:sym typeface="Wix Madefor Display"/>
            </a:endParaRPr>
          </a:p>
        </p:txBody>
      </p:sp>
      <p:pic>
        <p:nvPicPr>
          <p:cNvPr id="701" name="Google Shape;701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9375" y="923877"/>
            <a:ext cx="7143777" cy="334565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700;p100">
            <a:extLst>
              <a:ext uri="{FF2B5EF4-FFF2-40B4-BE49-F238E27FC236}">
                <a16:creationId xmlns:a16="http://schemas.microsoft.com/office/drawing/2014/main" id="{0B8A87A6-1441-CD40-ACC0-FA5D0F71B24D}"/>
              </a:ext>
            </a:extLst>
          </p:cNvPr>
          <p:cNvSpPr txBox="1"/>
          <p:nvPr/>
        </p:nvSpPr>
        <p:spPr>
          <a:xfrm>
            <a:off x="632300" y="4183875"/>
            <a:ext cx="42915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i="1" dirty="0">
                <a:solidFill>
                  <a:srgbClr val="FFFFFF"/>
                </a:solidFill>
                <a:latin typeface="Wix Madefor Text"/>
                <a:ea typeface="Wix Madefor Text"/>
                <a:cs typeface="Wix Madefor Text"/>
                <a:sym typeface="Wix Madefor Text"/>
              </a:rPr>
              <a:t>Any questions?</a:t>
            </a:r>
            <a:endParaRPr sz="1500" i="1" dirty="0">
              <a:solidFill>
                <a:srgbClr val="FFFFFF"/>
              </a:solidFill>
              <a:latin typeface="Wix Madefor Text"/>
              <a:ea typeface="Wix Madefor Text"/>
              <a:cs typeface="Wix Madefor Text"/>
              <a:sym typeface="Wix Madefor Text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100"/>
          <p:cNvSpPr txBox="1"/>
          <p:nvPr/>
        </p:nvSpPr>
        <p:spPr>
          <a:xfrm>
            <a:off x="632300" y="879782"/>
            <a:ext cx="3648300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dirty="0">
                <a:solidFill>
                  <a:srgbClr val="FFFFFF"/>
                </a:solidFill>
                <a:latin typeface="Wix Madefor Display"/>
                <a:ea typeface="Wix Madefor Display"/>
                <a:cs typeface="Wix Madefor Display"/>
                <a:sym typeface="Wix Madefor Display"/>
              </a:rPr>
              <a:t>Resources</a:t>
            </a:r>
            <a:endParaRPr sz="4800" b="1" dirty="0">
              <a:solidFill>
                <a:srgbClr val="FFFFFF"/>
              </a:solidFill>
              <a:latin typeface="Wix Madefor Display"/>
              <a:ea typeface="Wix Madefor Display"/>
              <a:cs typeface="Wix Madefor Display"/>
              <a:sym typeface="Wix Madefor Display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30BD937-4F3D-8E4B-B483-41A6755A70A1}"/>
              </a:ext>
            </a:extLst>
          </p:cNvPr>
          <p:cNvSpPr txBox="1">
            <a:spLocks/>
          </p:cNvSpPr>
          <p:nvPr/>
        </p:nvSpPr>
        <p:spPr>
          <a:xfrm>
            <a:off x="632299" y="1847177"/>
            <a:ext cx="5918129" cy="3066182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  <a:buFont typeface="Wingdings" pitchFamily="2" charset="2"/>
              <a:buChar char="Ø"/>
            </a:pPr>
            <a:r>
              <a:rPr lang="en-US" sz="1600" dirty="0">
                <a:solidFill>
                  <a:sysClr val="window" lastClr="FFFFFF"/>
                </a:solidFill>
                <a:latin typeface="Tw Cen MT" panose="020B0602020104020603"/>
                <a:hlinkClick r:id="rId3"/>
              </a:rPr>
              <a:t>https://www.youtube.com/watch?v=nYkdrAPrdcw</a:t>
            </a:r>
            <a:endParaRPr lang="en-US" sz="1600" dirty="0">
              <a:solidFill>
                <a:sysClr val="window" lastClr="FFFFFF"/>
              </a:solidFill>
              <a:latin typeface="Tw Cen MT" panose="020B0602020104020603"/>
            </a:endParaRPr>
          </a:p>
          <a:p>
            <a:pPr>
              <a:buClrTx/>
              <a:buFont typeface="Wingdings" pitchFamily="2" charset="2"/>
              <a:buChar char="Ø"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  <a:hlinkClick r:id="rId4"/>
              </a:rPr>
              <a:t>https://www.martinfowler.com/eaaDev/uiArchs.html#Model-view-presentermvp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  <a:p>
            <a:pPr>
              <a:buClrTx/>
              <a:buFont typeface="Wingdings" pitchFamily="2" charset="2"/>
              <a:buChar char="Ø"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  <a:hlinkClick r:id="rId5"/>
              </a:rPr>
              <a:t>http://ceur-ws.org/Vol-610/paper11.pdf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  <a:p>
            <a:pPr>
              <a:buClrTx/>
              <a:buFont typeface="Wingdings" pitchFamily="2" charset="2"/>
              <a:buChar char="Ø"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  <a:hlinkClick r:id="rId6"/>
              </a:rPr>
              <a:t>https://www.infoq.com/news/2014/05/facebook-mvc-flux/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  <a:p>
            <a:pPr>
              <a:buClrTx/>
              <a:buFont typeface="Wingdings" pitchFamily="2" charset="2"/>
              <a:buChar char="Ø"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  <a:hlinkClick r:id="rId7"/>
              </a:rPr>
              <a:t>https://www.reddit.com/r/programming/comments/25nrb5/comment/chj2fzc/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  <a:p>
            <a:pPr>
              <a:buClrTx/>
              <a:buFont typeface="Wingdings" pitchFamily="2" charset="2"/>
              <a:buChar char="Ø"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  <a:hlinkClick r:id="rId8"/>
              </a:rPr>
              <a:t>https://stackoverflow.com/questions/2056/what-are-mvp-and-mvc-and-what-is-the-difference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  <a:p>
            <a:pPr>
              <a:buClrTx/>
              <a:buFont typeface="Wingdings" pitchFamily="2" charset="2"/>
              <a:buChar char="Ø"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  <a:hlinkClick r:id="rId9"/>
              </a:rPr>
              <a:t>https://github.com/facebook/flux/tree/main/examples/flux-concepts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  <a:p>
            <a:pPr>
              <a:buClrTx/>
              <a:buFont typeface="Wingdings" pitchFamily="2" charset="2"/>
              <a:buChar char="Ø"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  <a:hlinkClick r:id="rId10"/>
              </a:rPr>
              <a:t>https://youtube.com/watch?v=xsSnOQynTHs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  <a:p>
            <a:pPr>
              <a:buClrTx/>
              <a:buFont typeface="Wingdings" pitchFamily="2" charset="2"/>
              <a:buChar char="Ø"/>
            </a:pPr>
            <a:r>
              <a:rPr lang="en-US" sz="1600" dirty="0">
                <a:solidFill>
                  <a:sysClr val="window" lastClr="FFFFFF"/>
                </a:solidFill>
                <a:latin typeface="Tw Cen MT" panose="020B0602020104020603"/>
              </a:rPr>
              <a:t>https://</a:t>
            </a:r>
            <a:r>
              <a:rPr lang="en-US" sz="1600" dirty="0" err="1">
                <a:solidFill>
                  <a:sysClr val="window" lastClr="FFFFFF"/>
                </a:solidFill>
                <a:latin typeface="Tw Cen MT" panose="020B0602020104020603"/>
              </a:rPr>
              <a:t>stackoverflow.com</a:t>
            </a:r>
            <a:r>
              <a:rPr lang="en-US" sz="1600" dirty="0">
                <a:solidFill>
                  <a:sysClr val="window" lastClr="FFFFFF"/>
                </a:solidFill>
                <a:latin typeface="Tw Cen MT" panose="020B0602020104020603"/>
              </a:rPr>
              <a:t>/questions/32461229/why-use-redux-over-</a:t>
            </a:r>
            <a:r>
              <a:rPr lang="en-US" sz="1600" dirty="0" err="1">
                <a:solidFill>
                  <a:sysClr val="window" lastClr="FFFFFF"/>
                </a:solidFill>
                <a:latin typeface="Tw Cen MT" panose="020B0602020104020603"/>
              </a:rPr>
              <a:t>facebook</a:t>
            </a:r>
            <a:r>
              <a:rPr lang="en-US" sz="1600" dirty="0">
                <a:solidFill>
                  <a:sysClr val="window" lastClr="FFFFFF"/>
                </a:solidFill>
                <a:latin typeface="Tw Cen MT" panose="020B0602020104020603"/>
              </a:rPr>
              <a:t>-flux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558020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lt1"/>
        </a:solidFill>
        <a:effectLst/>
      </p:bgPr>
    </p:bg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66"/>
          <p:cNvSpPr txBox="1"/>
          <p:nvPr/>
        </p:nvSpPr>
        <p:spPr>
          <a:xfrm>
            <a:off x="632300" y="1899200"/>
            <a:ext cx="5000404" cy="1661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 dirty="0">
                <a:solidFill>
                  <a:srgbClr val="FFFFFF"/>
                </a:solidFill>
                <a:latin typeface="Wix Madefor Display"/>
                <a:ea typeface="Wix Madefor Display"/>
                <a:cs typeface="Wix Madefor Display"/>
                <a:sym typeface="Wix Madefor Display"/>
              </a:rPr>
              <a:t>History? </a:t>
            </a:r>
          </a:p>
          <a:p>
            <a:pPr lvl="0"/>
            <a:r>
              <a:rPr lang="en-US" sz="4800" b="1" dirty="0">
                <a:solidFill>
                  <a:srgbClr val="FFFFFF"/>
                </a:solidFill>
                <a:latin typeface="Wix Madefor Display"/>
                <a:ea typeface="Wix Madefor Display"/>
                <a:cs typeface="Wix Madefor Display"/>
                <a:sym typeface="Wix Madefor Display"/>
              </a:rPr>
              <a:t>	Why bother?</a:t>
            </a:r>
            <a:endParaRPr sz="4800" b="1" dirty="0">
              <a:solidFill>
                <a:srgbClr val="FFFFFF"/>
              </a:solidFill>
              <a:latin typeface="Wix Madefor Display"/>
              <a:ea typeface="Wix Madefor Display"/>
              <a:cs typeface="Wix Madefor Display"/>
              <a:sym typeface="Wix Madefor Display"/>
            </a:endParaRPr>
          </a:p>
        </p:txBody>
      </p:sp>
      <p:pic>
        <p:nvPicPr>
          <p:cNvPr id="365" name="Google Shape;365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83750" y="1186075"/>
            <a:ext cx="6360250" cy="297672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528AA79-687E-0B42-9E25-1EA3B207AA7E}"/>
              </a:ext>
            </a:extLst>
          </p:cNvPr>
          <p:cNvSpPr txBox="1"/>
          <p:nvPr/>
        </p:nvSpPr>
        <p:spPr>
          <a:xfrm>
            <a:off x="632300" y="3901189"/>
            <a:ext cx="792396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History doesn’t stay behind us.</a:t>
            </a:r>
          </a:p>
          <a:p>
            <a:r>
              <a:rPr lang="en-US" dirty="0">
                <a:solidFill>
                  <a:schemeClr val="tx2"/>
                </a:solidFill>
              </a:rPr>
              <a:t>Studying history helps us understand how events in the past made things the way they are today. </a:t>
            </a:r>
          </a:p>
          <a:p>
            <a:r>
              <a:rPr lang="en-US" dirty="0">
                <a:solidFill>
                  <a:schemeClr val="tx2"/>
                </a:solidFill>
              </a:rPr>
              <a:t>With lessons from the past, we not only learn about how things came to be, </a:t>
            </a:r>
          </a:p>
          <a:p>
            <a:r>
              <a:rPr lang="en-US" dirty="0">
                <a:solidFill>
                  <a:schemeClr val="tx2"/>
                </a:solidFill>
              </a:rPr>
              <a:t>but also develop the ability to avoid mistakes and create better paths for ourselves.</a:t>
            </a:r>
            <a:endParaRPr lang="en-IL" dirty="0">
              <a:solidFill>
                <a:schemeClr val="tx2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937460-8E71-424B-8E90-812F7659928C}"/>
              </a:ext>
            </a:extLst>
          </p:cNvPr>
          <p:cNvSpPr txBox="1"/>
          <p:nvPr/>
        </p:nvSpPr>
        <p:spPr>
          <a:xfrm>
            <a:off x="8083295" y="4701407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FCECDA-C5CA-9D45-B581-749A9FBB3871}"/>
              </a:ext>
            </a:extLst>
          </p:cNvPr>
          <p:cNvSpPr txBox="1"/>
          <p:nvPr/>
        </p:nvSpPr>
        <p:spPr>
          <a:xfrm>
            <a:off x="7648465" y="4801435"/>
            <a:ext cx="135646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dirty="0">
                <a:solidFill>
                  <a:schemeClr val="tx2"/>
                </a:solidFill>
              </a:rPr>
              <a:t>- m</a:t>
            </a:r>
            <a:r>
              <a:rPr lang="en-IL" sz="1100" i="1" dirty="0">
                <a:solidFill>
                  <a:schemeClr val="tx2"/>
                </a:solidFill>
              </a:rPr>
              <a:t>ooc blog team -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65"/>
          <p:cNvSpPr txBox="1"/>
          <p:nvPr/>
        </p:nvSpPr>
        <p:spPr>
          <a:xfrm>
            <a:off x="1044454" y="3224512"/>
            <a:ext cx="50130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6" name="Graphic 105">
            <a:extLst>
              <a:ext uri="{FF2B5EF4-FFF2-40B4-BE49-F238E27FC236}">
                <a16:creationId xmlns:a16="http://schemas.microsoft.com/office/drawing/2014/main" id="{ED8196AA-19DC-044D-9D2C-BB4FCCEEB2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20233" y="4126118"/>
            <a:ext cx="1092862" cy="410765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:a16="http://schemas.microsoft.com/office/drawing/2014/main" id="{74DB48D0-B851-C646-B223-B8DA77C23C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51165" y="3811845"/>
            <a:ext cx="954353" cy="900365"/>
          </a:xfrm>
          <a:prstGeom prst="rect">
            <a:avLst/>
          </a:prstGeom>
        </p:spPr>
      </p:pic>
      <p:sp>
        <p:nvSpPr>
          <p:cNvPr id="108" name="TextBox 107">
            <a:extLst>
              <a:ext uri="{FF2B5EF4-FFF2-40B4-BE49-F238E27FC236}">
                <a16:creationId xmlns:a16="http://schemas.microsoft.com/office/drawing/2014/main" id="{F7C3074E-83AE-0647-9A67-593EE77EA7AA}"/>
              </a:ext>
            </a:extLst>
          </p:cNvPr>
          <p:cNvSpPr txBox="1"/>
          <p:nvPr/>
        </p:nvSpPr>
        <p:spPr>
          <a:xfrm>
            <a:off x="3983386" y="3273930"/>
            <a:ext cx="7665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L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Wix Madefor Text App" panose="020B0503020203020203" pitchFamily="34" charset="0"/>
                <a:ea typeface="+mn-ea"/>
                <a:cs typeface="Wix Madefor Text App" panose="020B0503020203020203" pitchFamily="34" charset="0"/>
              </a:rPr>
              <a:t>Flux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8C883F99-C30F-D541-8B64-4039FA025844}"/>
              </a:ext>
            </a:extLst>
          </p:cNvPr>
          <p:cNvSpPr txBox="1"/>
          <p:nvPr/>
        </p:nvSpPr>
        <p:spPr>
          <a:xfrm>
            <a:off x="1276953" y="3273930"/>
            <a:ext cx="9092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L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Wix Madefor Text App" panose="020B0503020203020203" pitchFamily="34" charset="0"/>
                <a:ea typeface="+mn-ea"/>
                <a:cs typeface="Wix Madefor Text App" panose="020B0503020203020203" pitchFamily="34" charset="0"/>
              </a:rPr>
              <a:t>MVC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8B7D134D-3695-7246-99EC-198DC506413E}"/>
              </a:ext>
            </a:extLst>
          </p:cNvPr>
          <p:cNvSpPr txBox="1"/>
          <p:nvPr/>
        </p:nvSpPr>
        <p:spPr>
          <a:xfrm>
            <a:off x="6478351" y="3273930"/>
            <a:ext cx="10999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L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Wix Madefor Text App" panose="020B0503020203020203" pitchFamily="34" charset="0"/>
                <a:ea typeface="+mn-ea"/>
                <a:cs typeface="Wix Madefor Text App" panose="020B0503020203020203" pitchFamily="34" charset="0"/>
              </a:rPr>
              <a:t>Redux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317ADAA-C366-9E41-8F95-A47B28A41E93}"/>
              </a:ext>
            </a:extLst>
          </p:cNvPr>
          <p:cNvGrpSpPr/>
          <p:nvPr/>
        </p:nvGrpSpPr>
        <p:grpSpPr>
          <a:xfrm>
            <a:off x="1321301" y="3856528"/>
            <a:ext cx="820526" cy="784609"/>
            <a:chOff x="1095407" y="3637592"/>
            <a:chExt cx="1305939" cy="1097037"/>
          </a:xfrm>
        </p:grpSpPr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3FD42292-5887-E24A-B483-8E9482CCE1CB}"/>
                </a:ext>
              </a:extLst>
            </p:cNvPr>
            <p:cNvGrpSpPr/>
            <p:nvPr/>
          </p:nvGrpSpPr>
          <p:grpSpPr>
            <a:xfrm>
              <a:off x="1095407" y="3637592"/>
              <a:ext cx="1305939" cy="1097037"/>
              <a:chOff x="1676398" y="3503414"/>
              <a:chExt cx="1423193" cy="1267222"/>
            </a:xfrm>
          </p:grpSpPr>
          <p:sp>
            <p:nvSpPr>
              <p:cNvPr id="114" name="Oval 113">
                <a:extLst>
                  <a:ext uri="{FF2B5EF4-FFF2-40B4-BE49-F238E27FC236}">
                    <a16:creationId xmlns:a16="http://schemas.microsoft.com/office/drawing/2014/main" id="{ADE9FD89-A7DA-BD4C-BEB8-A7A66ADCFB84}"/>
                  </a:ext>
                </a:extLst>
              </p:cNvPr>
              <p:cNvSpPr/>
              <p:nvPr/>
            </p:nvSpPr>
            <p:spPr>
              <a:xfrm>
                <a:off x="2203610" y="3503414"/>
                <a:ext cx="386862" cy="351693"/>
              </a:xfrm>
              <a:prstGeom prst="ellipse">
                <a:avLst/>
              </a:prstGeom>
              <a:solidFill>
                <a:srgbClr val="9ACD4C"/>
              </a:solidFill>
              <a:ln w="15875" cap="flat" cmpd="sng" algn="ctr">
                <a:solidFill>
                  <a:srgbClr val="9ACD4C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L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Tw Cen MT" panose="020B0602020104020603"/>
                    <a:ea typeface="+mn-ea"/>
                    <a:cs typeface="+mn-cs"/>
                  </a:rPr>
                  <a:t>C</a:t>
                </a:r>
              </a:p>
            </p:txBody>
          </p:sp>
          <p:sp>
            <p:nvSpPr>
              <p:cNvPr id="115" name="Oval 114">
                <a:extLst>
                  <a:ext uri="{FF2B5EF4-FFF2-40B4-BE49-F238E27FC236}">
                    <a16:creationId xmlns:a16="http://schemas.microsoft.com/office/drawing/2014/main" id="{019084DC-CEA2-AA46-8A1A-3F47AF7B9516}"/>
                  </a:ext>
                </a:extLst>
              </p:cNvPr>
              <p:cNvSpPr/>
              <p:nvPr/>
            </p:nvSpPr>
            <p:spPr>
              <a:xfrm>
                <a:off x="2712729" y="4272174"/>
                <a:ext cx="386862" cy="351693"/>
              </a:xfrm>
              <a:prstGeom prst="ellipse">
                <a:avLst/>
              </a:prstGeom>
              <a:solidFill>
                <a:srgbClr val="D35940"/>
              </a:solidFill>
              <a:ln w="15875" cap="flat" cmpd="sng" algn="ctr">
                <a:solidFill>
                  <a:srgbClr val="D35940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L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Tw Cen MT" panose="020B0602020104020603"/>
                    <a:ea typeface="+mn-ea"/>
                    <a:cs typeface="+mn-cs"/>
                  </a:rPr>
                  <a:t>M</a:t>
                </a:r>
                <a:endParaRPr kumimoji="0" lang="en-I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highlight>
                    <a:srgbClr val="00FF00"/>
                  </a:highlight>
                  <a:uLnTx/>
                  <a:uFillTx/>
                  <a:latin typeface="Tw Cen MT" panose="020B0602020104020603"/>
                  <a:ea typeface="+mn-ea"/>
                  <a:cs typeface="+mn-cs"/>
                </a:endParaRPr>
              </a:p>
            </p:txBody>
          </p:sp>
          <p:sp>
            <p:nvSpPr>
              <p:cNvPr id="116" name="Oval 115">
                <a:extLst>
                  <a:ext uri="{FF2B5EF4-FFF2-40B4-BE49-F238E27FC236}">
                    <a16:creationId xmlns:a16="http://schemas.microsoft.com/office/drawing/2014/main" id="{BACCBEAC-3934-8A40-A270-12B2DF561B85}"/>
                  </a:ext>
                </a:extLst>
              </p:cNvPr>
              <p:cNvSpPr/>
              <p:nvPr/>
            </p:nvSpPr>
            <p:spPr>
              <a:xfrm>
                <a:off x="1676398" y="4261248"/>
                <a:ext cx="386862" cy="351693"/>
              </a:xfrm>
              <a:prstGeom prst="ellipse">
                <a:avLst/>
              </a:prstGeom>
              <a:solidFill>
                <a:srgbClr val="FAA93A"/>
              </a:solidFill>
              <a:ln w="15875" cap="flat" cmpd="sng" algn="ctr">
                <a:solidFill>
                  <a:srgbClr val="FAA93A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L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Tw Cen MT" panose="020B0602020104020603"/>
                    <a:ea typeface="+mn-ea"/>
                    <a:cs typeface="+mn-cs"/>
                  </a:rPr>
                  <a:t>V</a:t>
                </a:r>
              </a:p>
            </p:txBody>
          </p:sp>
          <p:sp>
            <p:nvSpPr>
              <p:cNvPr id="117" name="Arc 116">
                <a:extLst>
                  <a:ext uri="{FF2B5EF4-FFF2-40B4-BE49-F238E27FC236}">
                    <a16:creationId xmlns:a16="http://schemas.microsoft.com/office/drawing/2014/main" id="{92F2DBD5-C9B2-9E47-B213-1427FF906604}"/>
                  </a:ext>
                </a:extLst>
              </p:cNvPr>
              <p:cNvSpPr/>
              <p:nvPr/>
            </p:nvSpPr>
            <p:spPr>
              <a:xfrm rot="461381">
                <a:off x="2133495" y="3660229"/>
                <a:ext cx="854566" cy="855023"/>
              </a:xfrm>
              <a:prstGeom prst="arc">
                <a:avLst>
                  <a:gd name="adj1" fmla="val 16685148"/>
                  <a:gd name="adj2" fmla="val 0"/>
                </a:avLst>
              </a:prstGeom>
              <a:noFill/>
              <a:ln w="25400" cap="flat" cmpd="sng" algn="ctr">
                <a:solidFill>
                  <a:sysClr val="window" lastClr="FFFFFF"/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L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w Cen MT" panose="020B0602020104020603"/>
                  <a:ea typeface="+mn-ea"/>
                  <a:cs typeface="+mn-cs"/>
                </a:endParaRPr>
              </a:p>
            </p:txBody>
          </p:sp>
          <p:sp>
            <p:nvSpPr>
              <p:cNvPr id="118" name="Arc 117">
                <a:extLst>
                  <a:ext uri="{FF2B5EF4-FFF2-40B4-BE49-F238E27FC236}">
                    <a16:creationId xmlns:a16="http://schemas.microsoft.com/office/drawing/2014/main" id="{CA5E3D9E-9CFE-4344-B45A-7E81024FE692}"/>
                  </a:ext>
                </a:extLst>
              </p:cNvPr>
              <p:cNvSpPr/>
              <p:nvPr/>
            </p:nvSpPr>
            <p:spPr>
              <a:xfrm rot="8133023">
                <a:off x="1966614" y="3862098"/>
                <a:ext cx="931849" cy="908538"/>
              </a:xfrm>
              <a:prstGeom prst="arc">
                <a:avLst>
                  <a:gd name="adj1" fmla="val 16685148"/>
                  <a:gd name="adj2" fmla="val 0"/>
                </a:avLst>
              </a:prstGeom>
              <a:noFill/>
              <a:ln w="25400" cap="flat" cmpd="sng" algn="ctr">
                <a:solidFill>
                  <a:sysClr val="window" lastClr="FFFFFF"/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L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w Cen MT" panose="020B0602020104020603"/>
                  <a:ea typeface="+mn-ea"/>
                  <a:cs typeface="+mn-cs"/>
                </a:endParaRPr>
              </a:p>
            </p:txBody>
          </p:sp>
        </p:grpSp>
        <p:sp>
          <p:nvSpPr>
            <p:cNvPr id="113" name="Arc 112">
              <a:extLst>
                <a:ext uri="{FF2B5EF4-FFF2-40B4-BE49-F238E27FC236}">
                  <a16:creationId xmlns:a16="http://schemas.microsoft.com/office/drawing/2014/main" id="{9DFCF7B8-4A65-9842-A355-897626DC5CC0}"/>
                </a:ext>
              </a:extLst>
            </p:cNvPr>
            <p:cNvSpPr/>
            <p:nvPr/>
          </p:nvSpPr>
          <p:spPr>
            <a:xfrm rot="15470918">
              <a:off x="1188282" y="3793822"/>
              <a:ext cx="739800" cy="784579"/>
            </a:xfrm>
            <a:prstGeom prst="arc">
              <a:avLst>
                <a:gd name="adj1" fmla="val 16685148"/>
                <a:gd name="adj2" fmla="val 0"/>
              </a:avLst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L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endParaRPr>
            </a:p>
          </p:txBody>
        </p:sp>
      </p:grpSp>
      <p:sp>
        <p:nvSpPr>
          <p:cNvPr id="120" name="Google Shape;364;p66">
            <a:extLst>
              <a:ext uri="{FF2B5EF4-FFF2-40B4-BE49-F238E27FC236}">
                <a16:creationId xmlns:a16="http://schemas.microsoft.com/office/drawing/2014/main" id="{CA7A7582-8F02-614A-B298-060F208B1533}"/>
              </a:ext>
            </a:extLst>
          </p:cNvPr>
          <p:cNvSpPr txBox="1"/>
          <p:nvPr/>
        </p:nvSpPr>
        <p:spPr>
          <a:xfrm>
            <a:off x="313127" y="949560"/>
            <a:ext cx="7142750" cy="1661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n-US" sz="4800" b="1" dirty="0">
                <a:solidFill>
                  <a:srgbClr val="FFFFFF"/>
                </a:solidFill>
                <a:latin typeface="Wix Madefor Display"/>
                <a:ea typeface="Wix Madefor Display"/>
                <a:cs typeface="Wix Madefor Display"/>
                <a:sym typeface="Wix Madefor Display"/>
              </a:rPr>
              <a:t>The Evolution of</a:t>
            </a:r>
          </a:p>
          <a:p>
            <a:pPr lvl="0"/>
            <a:r>
              <a:rPr lang="en-US" sz="4800" b="1" dirty="0">
                <a:solidFill>
                  <a:srgbClr val="FFFFFF"/>
                </a:solidFill>
                <a:latin typeface="Wix Madefor Display"/>
                <a:ea typeface="Wix Madefor Display"/>
                <a:cs typeface="Wix Madefor Display"/>
                <a:sym typeface="Wix Madefor Display"/>
              </a:rPr>
              <a:t>UI Architecture</a:t>
            </a:r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ECC38C65-DFE0-B24F-BC0D-1EF8B63E7913}"/>
              </a:ext>
            </a:extLst>
          </p:cNvPr>
          <p:cNvSpPr/>
          <p:nvPr/>
        </p:nvSpPr>
        <p:spPr>
          <a:xfrm>
            <a:off x="2716372" y="3948253"/>
            <a:ext cx="474620" cy="45719"/>
          </a:xfrm>
          <a:prstGeom prst="rightArrow">
            <a:avLst/>
          </a:prstGeom>
          <a:noFill/>
          <a:ln w="127000" cap="rnd">
            <a:solidFill>
              <a:schemeClr val="lt1"/>
            </a:solidFill>
            <a:round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dirty="0"/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8B9AFC48-056B-0E49-B173-EA4F7A8B92D9}"/>
              </a:ext>
            </a:extLst>
          </p:cNvPr>
          <p:cNvSpPr/>
          <p:nvPr/>
        </p:nvSpPr>
        <p:spPr>
          <a:xfrm>
            <a:off x="5582834" y="3971112"/>
            <a:ext cx="474620" cy="45719"/>
          </a:xfrm>
          <a:prstGeom prst="rightArrow">
            <a:avLst/>
          </a:prstGeom>
          <a:noFill/>
          <a:ln w="127000" cap="rnd">
            <a:solidFill>
              <a:schemeClr val="lt1"/>
            </a:solidFill>
            <a:round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dirty="0"/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ADB3A46F-3731-6045-9DB6-114F41FE1C88}"/>
              </a:ext>
            </a:extLst>
          </p:cNvPr>
          <p:cNvGrpSpPr/>
          <p:nvPr/>
        </p:nvGrpSpPr>
        <p:grpSpPr>
          <a:xfrm>
            <a:off x="6532988" y="546315"/>
            <a:ext cx="1950529" cy="2794193"/>
            <a:chOff x="6532988" y="546315"/>
            <a:chExt cx="1950529" cy="2794193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1139C35A-C471-0E4B-8CA8-5355AE504D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r="53524"/>
            <a:stretch/>
          </p:blipFill>
          <p:spPr>
            <a:xfrm>
              <a:off x="6532988" y="546315"/>
              <a:ext cx="1950529" cy="2794193"/>
            </a:xfrm>
            <a:prstGeom prst="rect">
              <a:avLst/>
            </a:prstGeom>
          </p:spPr>
        </p:pic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E389C518-BEBA-2544-B045-17F7EE433618}"/>
                </a:ext>
              </a:extLst>
            </p:cNvPr>
            <p:cNvGrpSpPr/>
            <p:nvPr/>
          </p:nvGrpSpPr>
          <p:grpSpPr>
            <a:xfrm>
              <a:off x="7721955" y="1527220"/>
              <a:ext cx="55440" cy="32400"/>
              <a:chOff x="7721955" y="1527220"/>
              <a:chExt cx="55440" cy="324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8">
                <p14:nvContentPartPr>
                  <p14:cNvPr id="5" name="Ink 4">
                    <a:extLst>
                      <a:ext uri="{FF2B5EF4-FFF2-40B4-BE49-F238E27FC236}">
                        <a16:creationId xmlns:a16="http://schemas.microsoft.com/office/drawing/2014/main" id="{2E0E298A-7B0A-6043-985C-7C80E1B4D643}"/>
                      </a:ext>
                    </a:extLst>
                  </p14:cNvPr>
                  <p14:cNvContentPartPr/>
                  <p14:nvPr/>
                </p14:nvContentPartPr>
                <p14:xfrm>
                  <a:off x="7760475" y="1528660"/>
                  <a:ext cx="360" cy="360"/>
                </p14:xfrm>
              </p:contentPart>
            </mc:Choice>
            <mc:Fallback xmlns="">
              <p:pic>
                <p:nvPicPr>
                  <p:cNvPr id="5" name="Ink 4">
                    <a:extLst>
                      <a:ext uri="{FF2B5EF4-FFF2-40B4-BE49-F238E27FC236}">
                        <a16:creationId xmlns:a16="http://schemas.microsoft.com/office/drawing/2014/main" id="{2E0E298A-7B0A-6043-985C-7C80E1B4D643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7724475" y="1493020"/>
                    <a:ext cx="72000" cy="72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">
                <p14:nvContentPartPr>
                  <p14:cNvPr id="6" name="Ink 5">
                    <a:extLst>
                      <a:ext uri="{FF2B5EF4-FFF2-40B4-BE49-F238E27FC236}">
                        <a16:creationId xmlns:a16="http://schemas.microsoft.com/office/drawing/2014/main" id="{6D2CF64C-533D-1647-9C83-D13342B574E6}"/>
                      </a:ext>
                    </a:extLst>
                  </p14:cNvPr>
                  <p14:cNvContentPartPr/>
                  <p14:nvPr/>
                </p14:nvContentPartPr>
                <p14:xfrm>
                  <a:off x="7754355" y="1527220"/>
                  <a:ext cx="360" cy="360"/>
                </p14:xfrm>
              </p:contentPart>
            </mc:Choice>
            <mc:Fallback xmlns="">
              <p:pic>
                <p:nvPicPr>
                  <p:cNvPr id="6" name="Ink 5">
                    <a:extLst>
                      <a:ext uri="{FF2B5EF4-FFF2-40B4-BE49-F238E27FC236}">
                        <a16:creationId xmlns:a16="http://schemas.microsoft.com/office/drawing/2014/main" id="{6D2CF64C-533D-1647-9C83-D13342B574E6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7718715" y="1491220"/>
                    <a:ext cx="72000" cy="72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">
                <p14:nvContentPartPr>
                  <p14:cNvPr id="8" name="Ink 7">
                    <a:extLst>
                      <a:ext uri="{FF2B5EF4-FFF2-40B4-BE49-F238E27FC236}">
                        <a16:creationId xmlns:a16="http://schemas.microsoft.com/office/drawing/2014/main" id="{CFD3A486-8548-4343-A8E2-E0F3FF4F369D}"/>
                      </a:ext>
                    </a:extLst>
                  </p14:cNvPr>
                  <p14:cNvContentPartPr/>
                  <p14:nvPr/>
                </p14:nvContentPartPr>
                <p14:xfrm>
                  <a:off x="7759395" y="1527940"/>
                  <a:ext cx="360" cy="360"/>
                </p14:xfrm>
              </p:contentPart>
            </mc:Choice>
            <mc:Fallback xmlns="">
              <p:pic>
                <p:nvPicPr>
                  <p:cNvPr id="8" name="Ink 7">
                    <a:extLst>
                      <a:ext uri="{FF2B5EF4-FFF2-40B4-BE49-F238E27FC236}">
                        <a16:creationId xmlns:a16="http://schemas.microsoft.com/office/drawing/2014/main" id="{CFD3A486-8548-4343-A8E2-E0F3FF4F369D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7723395" y="1491940"/>
                    <a:ext cx="72000" cy="72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">
                <p14:nvContentPartPr>
                  <p14:cNvPr id="10" name="Ink 9">
                    <a:extLst>
                      <a:ext uri="{FF2B5EF4-FFF2-40B4-BE49-F238E27FC236}">
                        <a16:creationId xmlns:a16="http://schemas.microsoft.com/office/drawing/2014/main" id="{6738555C-B8EE-1042-9AB8-EC4DF663EF79}"/>
                      </a:ext>
                    </a:extLst>
                  </p14:cNvPr>
                  <p14:cNvContentPartPr/>
                  <p14:nvPr/>
                </p14:nvContentPartPr>
                <p14:xfrm>
                  <a:off x="7721955" y="1559260"/>
                  <a:ext cx="360" cy="360"/>
                </p14:xfrm>
              </p:contentPart>
            </mc:Choice>
            <mc:Fallback xmlns="">
              <p:pic>
                <p:nvPicPr>
                  <p:cNvPr id="10" name="Ink 9">
                    <a:extLst>
                      <a:ext uri="{FF2B5EF4-FFF2-40B4-BE49-F238E27FC236}">
                        <a16:creationId xmlns:a16="http://schemas.microsoft.com/office/drawing/2014/main" id="{6738555C-B8EE-1042-9AB8-EC4DF663EF79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7685955" y="1523260"/>
                    <a:ext cx="72000" cy="72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">
                <p14:nvContentPartPr>
                  <p14:cNvPr id="12" name="Ink 11">
                    <a:extLst>
                      <a:ext uri="{FF2B5EF4-FFF2-40B4-BE49-F238E27FC236}">
                        <a16:creationId xmlns:a16="http://schemas.microsoft.com/office/drawing/2014/main" id="{D2C8DA7E-19BB-F045-91D6-DB98F01FC25F}"/>
                      </a:ext>
                    </a:extLst>
                  </p14:cNvPr>
                  <p14:cNvContentPartPr/>
                  <p14:nvPr/>
                </p14:nvContentPartPr>
                <p14:xfrm>
                  <a:off x="7777035" y="1537300"/>
                  <a:ext cx="360" cy="360"/>
                </p14:xfrm>
              </p:contentPart>
            </mc:Choice>
            <mc:Fallback xmlns="">
              <p:pic>
                <p:nvPicPr>
                  <p:cNvPr id="12" name="Ink 11">
                    <a:extLst>
                      <a:ext uri="{FF2B5EF4-FFF2-40B4-BE49-F238E27FC236}">
                        <a16:creationId xmlns:a16="http://schemas.microsoft.com/office/drawing/2014/main" id="{D2C8DA7E-19BB-F045-91D6-DB98F01FC25F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7741035" y="1501300"/>
                    <a:ext cx="72000" cy="720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49363281-14EE-6944-A64D-490D4D5354BC}"/>
                </a:ext>
              </a:extLst>
            </p:cNvPr>
            <p:cNvGrpSpPr/>
            <p:nvPr/>
          </p:nvGrpSpPr>
          <p:grpSpPr>
            <a:xfrm>
              <a:off x="8256915" y="1983700"/>
              <a:ext cx="11520" cy="25920"/>
              <a:chOff x="8256915" y="1983700"/>
              <a:chExt cx="11520" cy="259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4">
                <p14:nvContentPartPr>
                  <p14:cNvPr id="14" name="Ink 13">
                    <a:extLst>
                      <a:ext uri="{FF2B5EF4-FFF2-40B4-BE49-F238E27FC236}">
                        <a16:creationId xmlns:a16="http://schemas.microsoft.com/office/drawing/2014/main" id="{ED850183-B373-CE40-AFFB-74C390A87016}"/>
                      </a:ext>
                    </a:extLst>
                  </p14:cNvPr>
                  <p14:cNvContentPartPr/>
                  <p14:nvPr/>
                </p14:nvContentPartPr>
                <p14:xfrm>
                  <a:off x="8268075" y="2009260"/>
                  <a:ext cx="360" cy="360"/>
                </p14:xfrm>
              </p:contentPart>
            </mc:Choice>
            <mc:Fallback xmlns="">
              <p:pic>
                <p:nvPicPr>
                  <p:cNvPr id="14" name="Ink 13">
                    <a:extLst>
                      <a:ext uri="{FF2B5EF4-FFF2-40B4-BE49-F238E27FC236}">
                        <a16:creationId xmlns:a16="http://schemas.microsoft.com/office/drawing/2014/main" id="{ED850183-B373-CE40-AFFB-74C390A87016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8232075" y="1973260"/>
                    <a:ext cx="72000" cy="72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">
                <p14:nvContentPartPr>
                  <p14:cNvPr id="15" name="Ink 14">
                    <a:extLst>
                      <a:ext uri="{FF2B5EF4-FFF2-40B4-BE49-F238E27FC236}">
                        <a16:creationId xmlns:a16="http://schemas.microsoft.com/office/drawing/2014/main" id="{ED6AF364-366D-1F4B-B80A-12F28D298481}"/>
                      </a:ext>
                    </a:extLst>
                  </p14:cNvPr>
                  <p14:cNvContentPartPr/>
                  <p14:nvPr/>
                </p14:nvContentPartPr>
                <p14:xfrm>
                  <a:off x="8256915" y="1983700"/>
                  <a:ext cx="360" cy="360"/>
                </p14:xfrm>
              </p:contentPart>
            </mc:Choice>
            <mc:Fallback xmlns="">
              <p:pic>
                <p:nvPicPr>
                  <p:cNvPr id="15" name="Ink 14">
                    <a:extLst>
                      <a:ext uri="{FF2B5EF4-FFF2-40B4-BE49-F238E27FC236}">
                        <a16:creationId xmlns:a16="http://schemas.microsoft.com/office/drawing/2014/main" id="{ED6AF364-366D-1F4B-B80A-12F28D298481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8220915" y="1948060"/>
                    <a:ext cx="72000" cy="720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D392F28D-BAE1-2A4A-B3D3-0C6A575E35A0}"/>
                </a:ext>
              </a:extLst>
            </p:cNvPr>
            <p:cNvGrpSpPr/>
            <p:nvPr/>
          </p:nvGrpSpPr>
          <p:grpSpPr>
            <a:xfrm>
              <a:off x="6999435" y="2100700"/>
              <a:ext cx="169200" cy="145440"/>
              <a:chOff x="6999435" y="2100700"/>
              <a:chExt cx="169200" cy="1454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6">
                <p14:nvContentPartPr>
                  <p14:cNvPr id="18" name="Ink 17">
                    <a:extLst>
                      <a:ext uri="{FF2B5EF4-FFF2-40B4-BE49-F238E27FC236}">
                        <a16:creationId xmlns:a16="http://schemas.microsoft.com/office/drawing/2014/main" id="{690250FF-E888-B34D-BD2F-852E12DD1B4D}"/>
                      </a:ext>
                    </a:extLst>
                  </p14:cNvPr>
                  <p14:cNvContentPartPr/>
                  <p14:nvPr/>
                </p14:nvContentPartPr>
                <p14:xfrm>
                  <a:off x="7132635" y="2125900"/>
                  <a:ext cx="360" cy="360"/>
                </p14:xfrm>
              </p:contentPart>
            </mc:Choice>
            <mc:Fallback xmlns="">
              <p:pic>
                <p:nvPicPr>
                  <p:cNvPr id="18" name="Ink 17">
                    <a:extLst>
                      <a:ext uri="{FF2B5EF4-FFF2-40B4-BE49-F238E27FC236}">
                        <a16:creationId xmlns:a16="http://schemas.microsoft.com/office/drawing/2014/main" id="{690250FF-E888-B34D-BD2F-852E12DD1B4D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7096995" y="2090260"/>
                    <a:ext cx="72000" cy="72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">
                <p14:nvContentPartPr>
                  <p14:cNvPr id="19" name="Ink 18">
                    <a:extLst>
                      <a:ext uri="{FF2B5EF4-FFF2-40B4-BE49-F238E27FC236}">
                        <a16:creationId xmlns:a16="http://schemas.microsoft.com/office/drawing/2014/main" id="{13CE055A-2755-2F48-8980-1CCAD401E8D7}"/>
                      </a:ext>
                    </a:extLst>
                  </p14:cNvPr>
                  <p14:cNvContentPartPr/>
                  <p14:nvPr/>
                </p14:nvContentPartPr>
                <p14:xfrm>
                  <a:off x="7137675" y="2121580"/>
                  <a:ext cx="360" cy="360"/>
                </p14:xfrm>
              </p:contentPart>
            </mc:Choice>
            <mc:Fallback xmlns="">
              <p:pic>
                <p:nvPicPr>
                  <p:cNvPr id="19" name="Ink 18">
                    <a:extLst>
                      <a:ext uri="{FF2B5EF4-FFF2-40B4-BE49-F238E27FC236}">
                        <a16:creationId xmlns:a16="http://schemas.microsoft.com/office/drawing/2014/main" id="{13CE055A-2755-2F48-8980-1CCAD401E8D7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7101675" y="2085940"/>
                    <a:ext cx="72000" cy="72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">
                <p14:nvContentPartPr>
                  <p14:cNvPr id="42" name="Ink 41">
                    <a:extLst>
                      <a:ext uri="{FF2B5EF4-FFF2-40B4-BE49-F238E27FC236}">
                        <a16:creationId xmlns:a16="http://schemas.microsoft.com/office/drawing/2014/main" id="{270EE85B-07EC-0E43-BDC7-76703817C7DF}"/>
                      </a:ext>
                    </a:extLst>
                  </p14:cNvPr>
                  <p14:cNvContentPartPr/>
                  <p14:nvPr/>
                </p14:nvContentPartPr>
                <p14:xfrm>
                  <a:off x="7139115" y="2119420"/>
                  <a:ext cx="360" cy="360"/>
                </p14:xfrm>
              </p:contentPart>
            </mc:Choice>
            <mc:Fallback xmlns="">
              <p:pic>
                <p:nvPicPr>
                  <p:cNvPr id="42" name="Ink 41">
                    <a:extLst>
                      <a:ext uri="{FF2B5EF4-FFF2-40B4-BE49-F238E27FC236}">
                        <a16:creationId xmlns:a16="http://schemas.microsoft.com/office/drawing/2014/main" id="{270EE85B-07EC-0E43-BDC7-76703817C7DF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7103475" y="2083420"/>
                    <a:ext cx="72000" cy="72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">
                <p14:nvContentPartPr>
                  <p14:cNvPr id="44" name="Ink 43">
                    <a:extLst>
                      <a:ext uri="{FF2B5EF4-FFF2-40B4-BE49-F238E27FC236}">
                        <a16:creationId xmlns:a16="http://schemas.microsoft.com/office/drawing/2014/main" id="{1A13D5CC-58FF-7E46-9F2D-E65B7DD6B7D3}"/>
                      </a:ext>
                    </a:extLst>
                  </p14:cNvPr>
                  <p14:cNvContentPartPr/>
                  <p14:nvPr/>
                </p14:nvContentPartPr>
                <p14:xfrm>
                  <a:off x="7102035" y="2227780"/>
                  <a:ext cx="360" cy="360"/>
                </p14:xfrm>
              </p:contentPart>
            </mc:Choice>
            <mc:Fallback xmlns="">
              <p:pic>
                <p:nvPicPr>
                  <p:cNvPr id="44" name="Ink 43">
                    <a:extLst>
                      <a:ext uri="{FF2B5EF4-FFF2-40B4-BE49-F238E27FC236}">
                        <a16:creationId xmlns:a16="http://schemas.microsoft.com/office/drawing/2014/main" id="{1A13D5CC-58FF-7E46-9F2D-E65B7DD6B7D3}"/>
                      </a:ext>
                    </a:extLst>
                  </p:cNvPr>
                  <p:cNvPicPr/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>
                    <a:off x="7084395" y="2209780"/>
                    <a:ext cx="36000" cy="3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">
                <p14:nvContentPartPr>
                  <p14:cNvPr id="45" name="Ink 44">
                    <a:extLst>
                      <a:ext uri="{FF2B5EF4-FFF2-40B4-BE49-F238E27FC236}">
                        <a16:creationId xmlns:a16="http://schemas.microsoft.com/office/drawing/2014/main" id="{CD16E833-3988-2A4C-8646-2C76C158BC21}"/>
                      </a:ext>
                    </a:extLst>
                  </p14:cNvPr>
                  <p14:cNvContentPartPr/>
                  <p14:nvPr/>
                </p14:nvContentPartPr>
                <p14:xfrm>
                  <a:off x="7102035" y="2210140"/>
                  <a:ext cx="360" cy="360"/>
                </p14:xfrm>
              </p:contentPart>
            </mc:Choice>
            <mc:Fallback xmlns="">
              <p:pic>
                <p:nvPicPr>
                  <p:cNvPr id="45" name="Ink 44">
                    <a:extLst>
                      <a:ext uri="{FF2B5EF4-FFF2-40B4-BE49-F238E27FC236}">
                        <a16:creationId xmlns:a16="http://schemas.microsoft.com/office/drawing/2014/main" id="{CD16E833-3988-2A4C-8646-2C76C158BC21}"/>
                      </a:ext>
                    </a:extLst>
                  </p:cNvPr>
                  <p:cNvPicPr/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>
                    <a:off x="7084395" y="2192500"/>
                    <a:ext cx="36000" cy="3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">
                <p14:nvContentPartPr>
                  <p14:cNvPr id="47" name="Ink 46">
                    <a:extLst>
                      <a:ext uri="{FF2B5EF4-FFF2-40B4-BE49-F238E27FC236}">
                        <a16:creationId xmlns:a16="http://schemas.microsoft.com/office/drawing/2014/main" id="{B5307647-3337-0546-AA9F-B7A8D54AEAFC}"/>
                      </a:ext>
                    </a:extLst>
                  </p14:cNvPr>
                  <p14:cNvContentPartPr/>
                  <p14:nvPr/>
                </p14:nvContentPartPr>
                <p14:xfrm>
                  <a:off x="7103835" y="2191780"/>
                  <a:ext cx="360" cy="360"/>
                </p14:xfrm>
              </p:contentPart>
            </mc:Choice>
            <mc:Fallback xmlns="">
              <p:pic>
                <p:nvPicPr>
                  <p:cNvPr id="47" name="Ink 46">
                    <a:extLst>
                      <a:ext uri="{FF2B5EF4-FFF2-40B4-BE49-F238E27FC236}">
                        <a16:creationId xmlns:a16="http://schemas.microsoft.com/office/drawing/2014/main" id="{B5307647-3337-0546-AA9F-B7A8D54AEAFC}"/>
                      </a:ext>
                    </a:extLst>
                  </p:cNvPr>
                  <p:cNvPicPr/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>
                    <a:off x="7086195" y="2173780"/>
                    <a:ext cx="36000" cy="3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">
                <p14:nvContentPartPr>
                  <p14:cNvPr id="49" name="Ink 48">
                    <a:extLst>
                      <a:ext uri="{FF2B5EF4-FFF2-40B4-BE49-F238E27FC236}">
                        <a16:creationId xmlns:a16="http://schemas.microsoft.com/office/drawing/2014/main" id="{760C0941-6225-DD4D-9920-7E0BC407026A}"/>
                      </a:ext>
                    </a:extLst>
                  </p14:cNvPr>
                  <p14:cNvContentPartPr/>
                  <p14:nvPr/>
                </p14:nvContentPartPr>
                <p14:xfrm>
                  <a:off x="7101315" y="2175940"/>
                  <a:ext cx="360" cy="360"/>
                </p14:xfrm>
              </p:contentPart>
            </mc:Choice>
            <mc:Fallback xmlns="">
              <p:pic>
                <p:nvPicPr>
                  <p:cNvPr id="49" name="Ink 48">
                    <a:extLst>
                      <a:ext uri="{FF2B5EF4-FFF2-40B4-BE49-F238E27FC236}">
                        <a16:creationId xmlns:a16="http://schemas.microsoft.com/office/drawing/2014/main" id="{760C0941-6225-DD4D-9920-7E0BC407026A}"/>
                      </a:ext>
                    </a:extLst>
                  </p:cNvPr>
                  <p:cNvPicPr/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>
                    <a:off x="7083675" y="2157940"/>
                    <a:ext cx="36000" cy="3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">
                <p14:nvContentPartPr>
                  <p14:cNvPr id="50" name="Ink 49">
                    <a:extLst>
                      <a:ext uri="{FF2B5EF4-FFF2-40B4-BE49-F238E27FC236}">
                        <a16:creationId xmlns:a16="http://schemas.microsoft.com/office/drawing/2014/main" id="{49BE3014-F79E-FE43-B2AA-5FF5D51D2AA9}"/>
                      </a:ext>
                    </a:extLst>
                  </p14:cNvPr>
                  <p14:cNvContentPartPr/>
                  <p14:nvPr/>
                </p14:nvContentPartPr>
                <p14:xfrm>
                  <a:off x="7099515" y="2157580"/>
                  <a:ext cx="360" cy="360"/>
                </p14:xfrm>
              </p:contentPart>
            </mc:Choice>
            <mc:Fallback xmlns="">
              <p:pic>
                <p:nvPicPr>
                  <p:cNvPr id="50" name="Ink 49">
                    <a:extLst>
                      <a:ext uri="{FF2B5EF4-FFF2-40B4-BE49-F238E27FC236}">
                        <a16:creationId xmlns:a16="http://schemas.microsoft.com/office/drawing/2014/main" id="{49BE3014-F79E-FE43-B2AA-5FF5D51D2AA9}"/>
                      </a:ext>
                    </a:extLst>
                  </p:cNvPr>
                  <p:cNvPicPr/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>
                    <a:off x="7081875" y="2139580"/>
                    <a:ext cx="36000" cy="3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">
                <p14:nvContentPartPr>
                  <p14:cNvPr id="51" name="Ink 50">
                    <a:extLst>
                      <a:ext uri="{FF2B5EF4-FFF2-40B4-BE49-F238E27FC236}">
                        <a16:creationId xmlns:a16="http://schemas.microsoft.com/office/drawing/2014/main" id="{613C2BB8-400E-C345-B61F-BEF971B96980}"/>
                      </a:ext>
                    </a:extLst>
                  </p14:cNvPr>
                  <p14:cNvContentPartPr/>
                  <p14:nvPr/>
                </p14:nvContentPartPr>
                <p14:xfrm>
                  <a:off x="7093035" y="2147500"/>
                  <a:ext cx="360" cy="360"/>
                </p14:xfrm>
              </p:contentPart>
            </mc:Choice>
            <mc:Fallback xmlns="">
              <p:pic>
                <p:nvPicPr>
                  <p:cNvPr id="51" name="Ink 50">
                    <a:extLst>
                      <a:ext uri="{FF2B5EF4-FFF2-40B4-BE49-F238E27FC236}">
                        <a16:creationId xmlns:a16="http://schemas.microsoft.com/office/drawing/2014/main" id="{613C2BB8-400E-C345-B61F-BEF971B96980}"/>
                      </a:ext>
                    </a:extLst>
                  </p:cNvPr>
                  <p:cNvPicPr/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>
                    <a:off x="7075395" y="2129500"/>
                    <a:ext cx="36000" cy="3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">
                <p14:nvContentPartPr>
                  <p14:cNvPr id="53" name="Ink 52">
                    <a:extLst>
                      <a:ext uri="{FF2B5EF4-FFF2-40B4-BE49-F238E27FC236}">
                        <a16:creationId xmlns:a16="http://schemas.microsoft.com/office/drawing/2014/main" id="{37D940E0-5D49-6B49-A957-69C7B8EAB7F0}"/>
                      </a:ext>
                    </a:extLst>
                  </p14:cNvPr>
                  <p14:cNvContentPartPr/>
                  <p14:nvPr/>
                </p14:nvContentPartPr>
                <p14:xfrm>
                  <a:off x="7085115" y="2131300"/>
                  <a:ext cx="360" cy="360"/>
                </p14:xfrm>
              </p:contentPart>
            </mc:Choice>
            <mc:Fallback xmlns="">
              <p:pic>
                <p:nvPicPr>
                  <p:cNvPr id="53" name="Ink 52">
                    <a:extLst>
                      <a:ext uri="{FF2B5EF4-FFF2-40B4-BE49-F238E27FC236}">
                        <a16:creationId xmlns:a16="http://schemas.microsoft.com/office/drawing/2014/main" id="{37D940E0-5D49-6B49-A957-69C7B8EAB7F0}"/>
                      </a:ext>
                    </a:extLst>
                  </p:cNvPr>
                  <p:cNvPicPr/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>
                    <a:off x="7067475" y="2113660"/>
                    <a:ext cx="36000" cy="3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">
                <p14:nvContentPartPr>
                  <p14:cNvPr id="55" name="Ink 54">
                    <a:extLst>
                      <a:ext uri="{FF2B5EF4-FFF2-40B4-BE49-F238E27FC236}">
                        <a16:creationId xmlns:a16="http://schemas.microsoft.com/office/drawing/2014/main" id="{1208B186-B965-AE41-9DF2-02D41DBDC6D6}"/>
                      </a:ext>
                    </a:extLst>
                  </p14:cNvPr>
                  <p14:cNvContentPartPr/>
                  <p14:nvPr/>
                </p14:nvContentPartPr>
                <p14:xfrm>
                  <a:off x="7106715" y="2245780"/>
                  <a:ext cx="360" cy="360"/>
                </p14:xfrm>
              </p:contentPart>
            </mc:Choice>
            <mc:Fallback xmlns="">
              <p:pic>
                <p:nvPicPr>
                  <p:cNvPr id="55" name="Ink 54">
                    <a:extLst>
                      <a:ext uri="{FF2B5EF4-FFF2-40B4-BE49-F238E27FC236}">
                        <a16:creationId xmlns:a16="http://schemas.microsoft.com/office/drawing/2014/main" id="{1208B186-B965-AE41-9DF2-02D41DBDC6D6}"/>
                      </a:ext>
                    </a:extLst>
                  </p:cNvPr>
                  <p:cNvPicPr/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>
                    <a:off x="7089075" y="2228140"/>
                    <a:ext cx="36000" cy="3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">
                <p14:nvContentPartPr>
                  <p14:cNvPr id="57" name="Ink 56">
                    <a:extLst>
                      <a:ext uri="{FF2B5EF4-FFF2-40B4-BE49-F238E27FC236}">
                        <a16:creationId xmlns:a16="http://schemas.microsoft.com/office/drawing/2014/main" id="{B018B73F-FAA2-754D-BE49-E0B9CA5C5265}"/>
                      </a:ext>
                    </a:extLst>
                  </p14:cNvPr>
                  <p14:cNvContentPartPr/>
                  <p14:nvPr/>
                </p14:nvContentPartPr>
                <p14:xfrm>
                  <a:off x="7168275" y="2117260"/>
                  <a:ext cx="360" cy="360"/>
                </p14:xfrm>
              </p:contentPart>
            </mc:Choice>
            <mc:Fallback xmlns="">
              <p:pic>
                <p:nvPicPr>
                  <p:cNvPr id="57" name="Ink 56">
                    <a:extLst>
                      <a:ext uri="{FF2B5EF4-FFF2-40B4-BE49-F238E27FC236}">
                        <a16:creationId xmlns:a16="http://schemas.microsoft.com/office/drawing/2014/main" id="{B018B73F-FAA2-754D-BE49-E0B9CA5C5265}"/>
                      </a:ext>
                    </a:extLst>
                  </p:cNvPr>
                  <p:cNvPicPr/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>
                    <a:off x="7150275" y="2099260"/>
                    <a:ext cx="36000" cy="3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">
                <p14:nvContentPartPr>
                  <p14:cNvPr id="59" name="Ink 58">
                    <a:extLst>
                      <a:ext uri="{FF2B5EF4-FFF2-40B4-BE49-F238E27FC236}">
                        <a16:creationId xmlns:a16="http://schemas.microsoft.com/office/drawing/2014/main" id="{E2F258A9-20E8-7C43-9A59-AC9CD37B6065}"/>
                      </a:ext>
                    </a:extLst>
                  </p14:cNvPr>
                  <p14:cNvContentPartPr/>
                  <p14:nvPr/>
                </p14:nvContentPartPr>
                <p14:xfrm>
                  <a:off x="7165035" y="2100700"/>
                  <a:ext cx="360" cy="360"/>
                </p14:xfrm>
              </p:contentPart>
            </mc:Choice>
            <mc:Fallback xmlns="">
              <p:pic>
                <p:nvPicPr>
                  <p:cNvPr id="59" name="Ink 58">
                    <a:extLst>
                      <a:ext uri="{FF2B5EF4-FFF2-40B4-BE49-F238E27FC236}">
                        <a16:creationId xmlns:a16="http://schemas.microsoft.com/office/drawing/2014/main" id="{E2F258A9-20E8-7C43-9A59-AC9CD37B6065}"/>
                      </a:ext>
                    </a:extLst>
                  </p:cNvPr>
                  <p:cNvPicPr/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>
                    <a:off x="7147035" y="2082700"/>
                    <a:ext cx="36000" cy="3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">
                <p14:nvContentPartPr>
                  <p14:cNvPr id="61" name="Ink 60">
                    <a:extLst>
                      <a:ext uri="{FF2B5EF4-FFF2-40B4-BE49-F238E27FC236}">
                        <a16:creationId xmlns:a16="http://schemas.microsoft.com/office/drawing/2014/main" id="{1B67E7AF-B521-A34C-B10E-51B4BFD12BC4}"/>
                      </a:ext>
                    </a:extLst>
                  </p14:cNvPr>
                  <p14:cNvContentPartPr/>
                  <p14:nvPr/>
                </p14:nvContentPartPr>
                <p14:xfrm>
                  <a:off x="6999435" y="2173060"/>
                  <a:ext cx="360" cy="360"/>
                </p14:xfrm>
              </p:contentPart>
            </mc:Choice>
            <mc:Fallback xmlns="">
              <p:pic>
                <p:nvPicPr>
                  <p:cNvPr id="61" name="Ink 60">
                    <a:extLst>
                      <a:ext uri="{FF2B5EF4-FFF2-40B4-BE49-F238E27FC236}">
                        <a16:creationId xmlns:a16="http://schemas.microsoft.com/office/drawing/2014/main" id="{1B67E7AF-B521-A34C-B10E-51B4BFD12BC4}"/>
                      </a:ext>
                    </a:extLst>
                  </p:cNvPr>
                  <p:cNvPicPr/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>
                    <a:off x="6981795" y="2155060"/>
                    <a:ext cx="36000" cy="360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26927346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342;p64">
            <a:extLst>
              <a:ext uri="{FF2B5EF4-FFF2-40B4-BE49-F238E27FC236}">
                <a16:creationId xmlns:a16="http://schemas.microsoft.com/office/drawing/2014/main" id="{44C96183-2161-9C4C-971B-D1C1132B3A3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r="22682"/>
          <a:stretch/>
        </p:blipFill>
        <p:spPr>
          <a:xfrm>
            <a:off x="3824685" y="550359"/>
            <a:ext cx="5319316" cy="3018507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364;p66">
            <a:extLst>
              <a:ext uri="{FF2B5EF4-FFF2-40B4-BE49-F238E27FC236}">
                <a16:creationId xmlns:a16="http://schemas.microsoft.com/office/drawing/2014/main" id="{CA7A7582-8F02-614A-B298-060F208B1533}"/>
              </a:ext>
            </a:extLst>
          </p:cNvPr>
          <p:cNvSpPr txBox="1"/>
          <p:nvPr/>
        </p:nvSpPr>
        <p:spPr>
          <a:xfrm>
            <a:off x="313127" y="949560"/>
            <a:ext cx="5570990" cy="1661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n-US" sz="4800" b="1" dirty="0">
                <a:solidFill>
                  <a:srgbClr val="FFFFFF"/>
                </a:solidFill>
                <a:latin typeface="Wix Madefor Display"/>
                <a:ea typeface="Wix Madefor Display"/>
                <a:cs typeface="Wix Madefor Display"/>
                <a:sym typeface="Wix Madefor Display"/>
              </a:rPr>
              <a:t>Today’s  </a:t>
            </a:r>
          </a:p>
          <a:p>
            <a:pPr lvl="0"/>
            <a:r>
              <a:rPr lang="en-US" sz="4800" b="1" dirty="0">
                <a:solidFill>
                  <a:srgbClr val="FFFFFF"/>
                </a:solidFill>
                <a:latin typeface="Wix Madefor Display"/>
                <a:ea typeface="Wix Madefor Display"/>
                <a:cs typeface="Wix Madefor Display"/>
                <a:sym typeface="Wix Madefor Display"/>
              </a:rPr>
              <a:t>	Agenda</a:t>
            </a:r>
          </a:p>
        </p:txBody>
      </p:sp>
      <p:sp>
        <p:nvSpPr>
          <p:cNvPr id="17" name="Google Shape;575;p90">
            <a:extLst>
              <a:ext uri="{FF2B5EF4-FFF2-40B4-BE49-F238E27FC236}">
                <a16:creationId xmlns:a16="http://schemas.microsoft.com/office/drawing/2014/main" id="{6B651BD2-971C-F14D-B131-455B1E02586E}"/>
              </a:ext>
            </a:extLst>
          </p:cNvPr>
          <p:cNvSpPr txBox="1"/>
          <p:nvPr/>
        </p:nvSpPr>
        <p:spPr>
          <a:xfrm>
            <a:off x="826010" y="3336329"/>
            <a:ext cx="4642805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 dirty="0">
                <a:solidFill>
                  <a:schemeClr val="tx2"/>
                </a:solidFill>
                <a:latin typeface="Wix Madefor Text"/>
                <a:ea typeface="Wix Madefor Text"/>
                <a:cs typeface="Wix Madefor Text"/>
                <a:sym typeface="Wix Madefor Text"/>
              </a:rPr>
              <a:t>→        What were the alternatives </a:t>
            </a: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 dirty="0">
                <a:solidFill>
                  <a:schemeClr val="tx2"/>
                </a:solidFill>
                <a:latin typeface="Wix Madefor Text"/>
                <a:ea typeface="Wix Madefor Text"/>
                <a:cs typeface="Wix Madefor Text"/>
                <a:sym typeface="Wix Madefor Text"/>
              </a:rPr>
              <a:t>             before Redux</a:t>
            </a:r>
            <a:endParaRPr sz="1500" dirty="0">
              <a:solidFill>
                <a:schemeClr val="tx2"/>
              </a:solidFill>
              <a:latin typeface="Wix Madefor Text"/>
              <a:ea typeface="Wix Madefor Text"/>
              <a:cs typeface="Wix Madefor Text"/>
              <a:sym typeface="Wix Madefor Text"/>
            </a:endParaRPr>
          </a:p>
        </p:txBody>
      </p:sp>
      <p:sp>
        <p:nvSpPr>
          <p:cNvPr id="19" name="Google Shape;575;p90">
            <a:extLst>
              <a:ext uri="{FF2B5EF4-FFF2-40B4-BE49-F238E27FC236}">
                <a16:creationId xmlns:a16="http://schemas.microsoft.com/office/drawing/2014/main" id="{0B69F8ED-D68F-5D4F-8F22-017297056C18}"/>
              </a:ext>
            </a:extLst>
          </p:cNvPr>
          <p:cNvSpPr txBox="1"/>
          <p:nvPr/>
        </p:nvSpPr>
        <p:spPr>
          <a:xfrm>
            <a:off x="826010" y="4121129"/>
            <a:ext cx="3587728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30000"/>
              </a:lnSpc>
            </a:pPr>
            <a:r>
              <a:rPr lang="en" sz="1500" b="1" dirty="0">
                <a:solidFill>
                  <a:schemeClr val="tx2"/>
                </a:solidFill>
                <a:latin typeface="Wix Madefor Text"/>
                <a:ea typeface="Wix Madefor Text"/>
                <a:cs typeface="Wix Madefor Text"/>
                <a:sym typeface="Wix Madefor Text"/>
              </a:rPr>
              <a:t>→        Th</a:t>
            </a:r>
            <a:r>
              <a:rPr lang="en-US" sz="1500" b="1" dirty="0">
                <a:solidFill>
                  <a:schemeClr val="tx2"/>
                </a:solidFill>
                <a:latin typeface="Wix Madefor Text"/>
                <a:ea typeface="Wix Madefor Text"/>
                <a:cs typeface="Wix Madefor Text"/>
                <a:sym typeface="Wix Madefor Text"/>
              </a:rPr>
              <a:t>e </a:t>
            </a:r>
            <a:r>
              <a:rPr lang="en" sz="1500" b="1" dirty="0">
                <a:solidFill>
                  <a:schemeClr val="tx2"/>
                </a:solidFill>
                <a:latin typeface="Wix Madefor Text"/>
                <a:ea typeface="Wix Madefor Text"/>
                <a:cs typeface="Wix Madefor Text"/>
                <a:sym typeface="Wix Madefor Text"/>
              </a:rPr>
              <a:t>relationship between MVC,  </a:t>
            </a:r>
            <a:endParaRPr lang="en-US" sz="1500" b="1" dirty="0">
              <a:solidFill>
                <a:schemeClr val="tx2"/>
              </a:solidFill>
              <a:latin typeface="Wix Madefor Text"/>
              <a:ea typeface="Wix Madefor Text"/>
              <a:cs typeface="Wix Madefor Text"/>
              <a:sym typeface="Wix Madefor Text"/>
            </a:endParaRPr>
          </a:p>
          <a:p>
            <a:pPr lvl="0">
              <a:lnSpc>
                <a:spcPct val="130000"/>
              </a:lnSpc>
            </a:pPr>
            <a:r>
              <a:rPr lang="en" sz="1500" b="1" dirty="0">
                <a:solidFill>
                  <a:schemeClr val="tx2"/>
                </a:solidFill>
                <a:latin typeface="Wix Madefor Text"/>
                <a:ea typeface="Wix Madefor Text"/>
                <a:cs typeface="Wix Madefor Text"/>
                <a:sym typeface="Wix Madefor Text"/>
              </a:rPr>
              <a:t>            </a:t>
            </a:r>
            <a:r>
              <a:rPr lang="en-US" sz="1500" b="1" dirty="0">
                <a:solidFill>
                  <a:schemeClr val="tx2"/>
                </a:solidFill>
                <a:latin typeface="Wix Madefor Text"/>
                <a:ea typeface="Wix Madefor Text"/>
                <a:cs typeface="Wix Madefor Text"/>
                <a:sym typeface="Wix Madefor Text"/>
              </a:rPr>
              <a:t>Flux and Redux</a:t>
            </a:r>
            <a:endParaRPr lang="en-US" sz="1500" dirty="0">
              <a:solidFill>
                <a:schemeClr val="tx2"/>
              </a:solidFill>
              <a:latin typeface="Wix Madefor Text"/>
              <a:ea typeface="Wix Madefor Text"/>
              <a:cs typeface="Wix Madefor Text"/>
              <a:sym typeface="Wix Madefor Text"/>
            </a:endParaRPr>
          </a:p>
        </p:txBody>
      </p:sp>
      <p:sp>
        <p:nvSpPr>
          <p:cNvPr id="22" name="Google Shape;575;p90">
            <a:extLst>
              <a:ext uri="{FF2B5EF4-FFF2-40B4-BE49-F238E27FC236}">
                <a16:creationId xmlns:a16="http://schemas.microsoft.com/office/drawing/2014/main" id="{83CA94F6-AEC7-0A46-85C6-E5B298470EB3}"/>
              </a:ext>
            </a:extLst>
          </p:cNvPr>
          <p:cNvSpPr txBox="1"/>
          <p:nvPr/>
        </p:nvSpPr>
        <p:spPr>
          <a:xfrm>
            <a:off x="4791341" y="3336150"/>
            <a:ext cx="4534366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 dirty="0">
                <a:solidFill>
                  <a:schemeClr val="tx2"/>
                </a:solidFill>
                <a:latin typeface="Wix Madefor Text"/>
                <a:ea typeface="Wix Madefor Text"/>
                <a:cs typeface="Wix Madefor Text"/>
                <a:sym typeface="Wix Madefor Text"/>
              </a:rPr>
              <a:t>→        Bidirectional VS Unidirectional </a:t>
            </a: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 dirty="0">
                <a:solidFill>
                  <a:schemeClr val="tx2"/>
                </a:solidFill>
                <a:latin typeface="Wix Madefor Text"/>
                <a:ea typeface="Wix Madefor Text"/>
                <a:cs typeface="Wix Madefor Text"/>
                <a:sym typeface="Wix Madefor Text"/>
              </a:rPr>
              <a:t>            data flow</a:t>
            </a:r>
            <a:endParaRPr sz="1500" dirty="0">
              <a:solidFill>
                <a:schemeClr val="tx2"/>
              </a:solidFill>
              <a:latin typeface="Wix Madefor Text"/>
              <a:ea typeface="Wix Madefor Text"/>
              <a:cs typeface="Wix Madefor Text"/>
              <a:sym typeface="Wix Madefor Text"/>
            </a:endParaRPr>
          </a:p>
        </p:txBody>
      </p:sp>
    </p:spTree>
    <p:extLst>
      <p:ext uri="{BB962C8B-B14F-4D97-AF65-F5344CB8AC3E}">
        <p14:creationId xmlns:p14="http://schemas.microsoft.com/office/powerpoint/2010/main" val="579122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9" grpId="1"/>
      <p:bldP spid="2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364;p66">
            <a:extLst>
              <a:ext uri="{FF2B5EF4-FFF2-40B4-BE49-F238E27FC236}">
                <a16:creationId xmlns:a16="http://schemas.microsoft.com/office/drawing/2014/main" id="{CA7A7582-8F02-614A-B298-060F208B1533}"/>
              </a:ext>
            </a:extLst>
          </p:cNvPr>
          <p:cNvSpPr txBox="1"/>
          <p:nvPr/>
        </p:nvSpPr>
        <p:spPr>
          <a:xfrm>
            <a:off x="313127" y="949560"/>
            <a:ext cx="7467586" cy="1908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n-US" sz="2800" b="1" dirty="0">
                <a:solidFill>
                  <a:srgbClr val="FFFFFF"/>
                </a:solidFill>
                <a:latin typeface="Wix Madefor Display"/>
                <a:ea typeface="Wix Madefor Display"/>
                <a:cs typeface="Wix Madefor Display"/>
                <a:sym typeface="Wix Madefor Display"/>
              </a:rPr>
              <a:t>Redux has changed the way modern UI applications are built</a:t>
            </a:r>
          </a:p>
          <a:p>
            <a:pPr lvl="0"/>
            <a:r>
              <a:rPr lang="en-US" sz="2800" b="1" dirty="0">
                <a:solidFill>
                  <a:srgbClr val="FFFFFF"/>
                </a:solidFill>
                <a:latin typeface="Wix Madefor Display"/>
                <a:ea typeface="Wix Madefor Display"/>
                <a:cs typeface="Wix Madefor Display"/>
                <a:sym typeface="Wix Madefor Display"/>
              </a:rPr>
              <a:t>But is it a new concept? </a:t>
            </a:r>
          </a:p>
          <a:p>
            <a:pPr lvl="0"/>
            <a:r>
              <a:rPr lang="en-US" sz="2800" b="1" dirty="0">
                <a:solidFill>
                  <a:srgbClr val="FFFFFF"/>
                </a:solidFill>
                <a:latin typeface="Wix Madefor Display"/>
                <a:ea typeface="Wix Madefor Display"/>
                <a:cs typeface="Wix Madefor Display"/>
                <a:sym typeface="Wix Madefor Display"/>
              </a:rPr>
              <a:t>Or maybe it's been there all along?</a:t>
            </a:r>
          </a:p>
        </p:txBody>
      </p:sp>
      <p:pic>
        <p:nvPicPr>
          <p:cNvPr id="7" name="Google Shape;480;p80">
            <a:extLst>
              <a:ext uri="{FF2B5EF4-FFF2-40B4-BE49-F238E27FC236}">
                <a16:creationId xmlns:a16="http://schemas.microsoft.com/office/drawing/2014/main" id="{F9E366AF-6364-084D-B81D-106DB319E54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 flipH="1">
            <a:off x="408781" y="3763575"/>
            <a:ext cx="1296144" cy="76097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37795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81"/>
          <p:cNvSpPr txBox="1"/>
          <p:nvPr/>
        </p:nvSpPr>
        <p:spPr>
          <a:xfrm>
            <a:off x="632300" y="1080000"/>
            <a:ext cx="47403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 dirty="0">
                <a:solidFill>
                  <a:schemeClr val="dk1"/>
                </a:solidFill>
                <a:latin typeface="Wix Madefor Display"/>
                <a:ea typeface="Wix Madefor Display"/>
                <a:cs typeface="Wix Madefor Display"/>
                <a:sym typeface="Wix Madefor Display"/>
              </a:rPr>
              <a:t>MVC </a:t>
            </a:r>
            <a:endParaRPr sz="3200" b="1" dirty="0">
              <a:solidFill>
                <a:schemeClr val="dk1"/>
              </a:solidFill>
              <a:latin typeface="Wix Madefor Display"/>
              <a:ea typeface="Wix Madefor Display"/>
              <a:cs typeface="Wix Madefor Display"/>
              <a:sym typeface="Wix Madefor Display"/>
            </a:endParaRPr>
          </a:p>
        </p:txBody>
      </p:sp>
      <p:sp>
        <p:nvSpPr>
          <p:cNvPr id="491" name="Google Shape;491;p81"/>
          <p:cNvSpPr txBox="1"/>
          <p:nvPr/>
        </p:nvSpPr>
        <p:spPr>
          <a:xfrm>
            <a:off x="606425" y="1888333"/>
            <a:ext cx="4766175" cy="24006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33350">
              <a:buClr>
                <a:schemeClr val="dk1"/>
              </a:buClr>
              <a:buSzPts val="1500"/>
            </a:pPr>
            <a:r>
              <a:rPr lang="en-US" sz="1600" i="1" dirty="0">
                <a:solidFill>
                  <a:schemeClr val="dk1"/>
                </a:solidFill>
                <a:latin typeface="Wix Madefor Text"/>
                <a:cs typeface="Wix Madefor Text"/>
              </a:rPr>
              <a:t>In 1979, Trygve Reenskaug introduced to the world the MVC pattern.</a:t>
            </a:r>
          </a:p>
          <a:p>
            <a:pPr marL="133350">
              <a:buClr>
                <a:schemeClr val="dk1"/>
              </a:buClr>
              <a:buSzPts val="1500"/>
            </a:pPr>
            <a:endParaRPr lang="en-US" sz="1600" i="1" dirty="0">
              <a:solidFill>
                <a:schemeClr val="dk1"/>
              </a:solidFill>
              <a:latin typeface="Wix Madefor Text"/>
              <a:cs typeface="Wix Madefor Text"/>
            </a:endParaRPr>
          </a:p>
          <a:p>
            <a:pPr marL="133350">
              <a:buClr>
                <a:schemeClr val="dk1"/>
              </a:buClr>
              <a:buSzPts val="1500"/>
            </a:pPr>
            <a:r>
              <a:rPr lang="en-US" sz="1600" i="1" dirty="0">
                <a:solidFill>
                  <a:schemeClr val="dk1"/>
                </a:solidFill>
                <a:latin typeface="Wix Madefor Text"/>
                <a:cs typeface="Wix Madefor Text"/>
              </a:rPr>
              <a:t>A software architectural pattern that separates an application into three main logical components - Model View Controller.</a:t>
            </a:r>
          </a:p>
          <a:p>
            <a:pPr marL="133350">
              <a:buClr>
                <a:schemeClr val="dk1"/>
              </a:buClr>
              <a:buSzPts val="1500"/>
            </a:pPr>
            <a:endParaRPr lang="en-US" sz="1600" i="1" dirty="0">
              <a:solidFill>
                <a:schemeClr val="dk1"/>
              </a:solidFill>
              <a:latin typeface="Wix Madefor Text"/>
              <a:cs typeface="Wix Madefor Text"/>
            </a:endParaRPr>
          </a:p>
          <a:p>
            <a:pPr marL="133350">
              <a:buClr>
                <a:schemeClr val="dk1"/>
              </a:buClr>
              <a:buSzPts val="1500"/>
            </a:pPr>
            <a:r>
              <a:rPr lang="en-US" sz="1600" i="1" dirty="0">
                <a:solidFill>
                  <a:schemeClr val="dk1"/>
                </a:solidFill>
                <a:latin typeface="Wix Madefor Text"/>
                <a:cs typeface="Wix Madefor Text"/>
              </a:rPr>
              <a:t>Data synchronization and updates are handled by the observer pattern.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E2AEB09-4E73-0D46-B3CA-82A8E86A438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90990" y="984796"/>
            <a:ext cx="1984837" cy="2596279"/>
          </a:xfrm>
          <a:prstGeom prst="rect">
            <a:avLst/>
          </a:prstGeom>
          <a:ln w="19050">
            <a:solidFill>
              <a:schemeClr val="tx2"/>
            </a:solidFill>
          </a:ln>
          <a:effectLst>
            <a:glow rad="12699">
              <a:schemeClr val="accent1">
                <a:alpha val="0"/>
              </a:schemeClr>
            </a:glow>
            <a:outerShdw blurRad="50800" dist="50800" dir="5400000" sx="35000" sy="35000" algn="ctr" rotWithShape="0">
              <a:srgbClr val="000000">
                <a:alpha val="0"/>
              </a:srgbClr>
            </a:outerShdw>
            <a:reflection stA="0" endPos="65000" dist="50800" dir="5400000" sy="-100000" algn="bl" rotWithShape="0"/>
            <a:softEdge rad="25400"/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1A07DC5-9955-AE45-8D26-CD4A82EAD185}"/>
              </a:ext>
            </a:extLst>
          </p:cNvPr>
          <p:cNvSpPr txBox="1"/>
          <p:nvPr/>
        </p:nvSpPr>
        <p:spPr>
          <a:xfrm>
            <a:off x="6905905" y="3589888"/>
            <a:ext cx="142218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2"/>
                </a:solidFill>
                <a:latin typeface="Wix Madefor Display App" panose="020B0503020203020203" pitchFamily="34" charset="0"/>
                <a:cs typeface="Wix Madefor Display App" panose="020B0503020203020203" pitchFamily="34" charset="0"/>
              </a:rPr>
              <a:t>Trygve Reenskaug</a:t>
            </a:r>
            <a:endParaRPr lang="en-IL" sz="1100" dirty="0">
              <a:solidFill>
                <a:schemeClr val="tx2"/>
              </a:solidFill>
              <a:latin typeface="Wix Madefor Display App" panose="020B0503020203020203" pitchFamily="34" charset="0"/>
              <a:cs typeface="Wix Madefor Display App" panose="020B0503020203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BDFD44-14DC-E347-99F8-97FC237A7916}"/>
              </a:ext>
            </a:extLst>
          </p:cNvPr>
          <p:cNvSpPr txBox="1"/>
          <p:nvPr/>
        </p:nvSpPr>
        <p:spPr>
          <a:xfrm>
            <a:off x="6949875" y="4088905"/>
            <a:ext cx="14093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>
                <a:solidFill>
                  <a:schemeClr val="tx2"/>
                </a:solidFill>
                <a:latin typeface="Wix Madefor Display App" panose="020B0503020203020203" pitchFamily="34" charset="0"/>
                <a:cs typeface="Wix Madefor Display App" panose="020B0503020203020203" pitchFamily="34" charset="0"/>
              </a:rPr>
              <a:t>The creator of MVC</a:t>
            </a:r>
          </a:p>
          <a:p>
            <a:pPr algn="ctr"/>
            <a:r>
              <a:rPr lang="en-US" sz="1000" dirty="0">
                <a:solidFill>
                  <a:schemeClr val="tx2"/>
                </a:solidFill>
                <a:latin typeface="Wix Madefor Display App" panose="020B0503020203020203" pitchFamily="34" charset="0"/>
                <a:cs typeface="Wix Madefor Display App" panose="020B0503020203020203" pitchFamily="34" charset="0"/>
              </a:rPr>
              <a:t>Born – June 21, 1930</a:t>
            </a:r>
            <a:endParaRPr lang="en-IL" sz="1000" dirty="0">
              <a:solidFill>
                <a:schemeClr val="tx2"/>
              </a:solidFill>
              <a:latin typeface="Wix Madefor Display App" panose="020B0503020203020203" pitchFamily="34" charset="0"/>
              <a:cs typeface="Wix Madefor Display App" panose="020B0503020203020203" pitchFamily="34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81"/>
          <p:cNvSpPr txBox="1"/>
          <p:nvPr/>
        </p:nvSpPr>
        <p:spPr>
          <a:xfrm>
            <a:off x="632300" y="1080000"/>
            <a:ext cx="47403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 dirty="0">
                <a:solidFill>
                  <a:schemeClr val="dk1"/>
                </a:solidFill>
                <a:latin typeface="Wix Madefor Display"/>
                <a:ea typeface="Wix Madefor Display"/>
                <a:cs typeface="Wix Madefor Display"/>
                <a:sym typeface="Wix Madefor Display"/>
              </a:rPr>
              <a:t>MVC </a:t>
            </a:r>
            <a:endParaRPr sz="3200" b="1" dirty="0">
              <a:solidFill>
                <a:schemeClr val="dk1"/>
              </a:solidFill>
              <a:latin typeface="Wix Madefor Display"/>
              <a:ea typeface="Wix Madefor Display"/>
              <a:cs typeface="Wix Madefor Display"/>
              <a:sym typeface="Wix Madefor Display"/>
            </a:endParaRPr>
          </a:p>
        </p:txBody>
      </p:sp>
      <p:sp>
        <p:nvSpPr>
          <p:cNvPr id="11" name="Google Shape;460;p77">
            <a:extLst>
              <a:ext uri="{FF2B5EF4-FFF2-40B4-BE49-F238E27FC236}">
                <a16:creationId xmlns:a16="http://schemas.microsoft.com/office/drawing/2014/main" id="{0C71F3E1-7256-9E4F-BDC7-6C7465F4EAE7}"/>
              </a:ext>
            </a:extLst>
          </p:cNvPr>
          <p:cNvSpPr/>
          <p:nvPr/>
        </p:nvSpPr>
        <p:spPr>
          <a:xfrm>
            <a:off x="6312877" y="551676"/>
            <a:ext cx="2831123" cy="45744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sz="2000" b="1" i="0" u="none" strike="noStrike" cap="none" dirty="0">
                <a:solidFill>
                  <a:schemeClr val="tx2"/>
                </a:solidFill>
                <a:latin typeface="Wix Madefor Display App" panose="020B0503020203020203" pitchFamily="34" charset="0"/>
                <a:ea typeface="Wix Madefor Text"/>
                <a:cs typeface="Wix Madefor Display App" panose="020B0503020203020203" pitchFamily="34" charset="0"/>
                <a:sym typeface="Wix Madefor Text"/>
              </a:rPr>
              <a:t>Model</a:t>
            </a:r>
            <a:r>
              <a:rPr lang="en-US" sz="1200" i="0" u="none" strike="noStrike" cap="none" dirty="0">
                <a:solidFill>
                  <a:schemeClr val="tx2"/>
                </a:solidFill>
                <a:latin typeface="Wix Madefor Display App" panose="020B0503020203020203" pitchFamily="34" charset="0"/>
                <a:ea typeface="Wix Madefor Text"/>
                <a:cs typeface="Wix Madefor Display App" panose="020B0503020203020203" pitchFamily="34" charset="0"/>
                <a:sym typeface="Wix Madefor Text"/>
              </a:rPr>
              <a:t> – </a:t>
            </a:r>
          </a:p>
          <a:p>
            <a:r>
              <a:rPr lang="en-US" sz="1600" dirty="0">
                <a:solidFill>
                  <a:schemeClr val="tx2"/>
                </a:solidFill>
                <a:latin typeface="Wix Madefor Display App" panose="020B0503020203020203" pitchFamily="34" charset="0"/>
                <a:cs typeface="Wix Madefor Display App" panose="020B0503020203020203" pitchFamily="34" charset="0"/>
              </a:rPr>
              <a:t>Responsible</a:t>
            </a:r>
            <a:r>
              <a:rPr lang="en-IL" sz="1600" dirty="0">
                <a:solidFill>
                  <a:schemeClr val="tx2"/>
                </a:solidFill>
                <a:latin typeface="Wix Madefor Display App" panose="020B0503020203020203" pitchFamily="34" charset="0"/>
                <a:cs typeface="Wix Madefor Display App" panose="020B0503020203020203" pitchFamily="34" charset="0"/>
              </a:rPr>
              <a:t> for managing application domain data</a:t>
            </a:r>
          </a:p>
          <a:p>
            <a:endParaRPr lang="en-IL" sz="1200" dirty="0">
              <a:solidFill>
                <a:schemeClr val="tx2"/>
              </a:solidFill>
              <a:latin typeface="Wix Madefor Display App" panose="020B0503020203020203" pitchFamily="34" charset="0"/>
              <a:cs typeface="Wix Madefor Display App" panose="020B0503020203020203" pitchFamily="34" charset="0"/>
            </a:endParaRPr>
          </a:p>
          <a:p>
            <a:endParaRPr lang="en-IL" sz="1200" dirty="0">
              <a:solidFill>
                <a:schemeClr val="tx2"/>
              </a:solidFill>
              <a:latin typeface="Wix Madefor Display App" panose="020B0503020203020203" pitchFamily="34" charset="0"/>
              <a:cs typeface="Wix Madefor Display App" panose="020B0503020203020203" pitchFamily="34" charset="0"/>
            </a:endParaRPr>
          </a:p>
          <a:p>
            <a:pPr>
              <a:buClr>
                <a:schemeClr val="lt1"/>
              </a:buClr>
              <a:buSzPts val="1600"/>
            </a:pPr>
            <a:r>
              <a:rPr lang="en-US" sz="2000" b="1" i="0" u="none" strike="noStrike" cap="none" dirty="0">
                <a:solidFill>
                  <a:schemeClr val="tx2"/>
                </a:solidFill>
                <a:latin typeface="Wix Madefor Display App" panose="020B0503020203020203" pitchFamily="34" charset="0"/>
                <a:ea typeface="Wix Madefor Text"/>
                <a:cs typeface="Wix Madefor Display App" panose="020B0503020203020203" pitchFamily="34" charset="0"/>
                <a:sym typeface="Wix Madefor Text"/>
              </a:rPr>
              <a:t>View</a:t>
            </a:r>
            <a:r>
              <a:rPr lang="en-US" sz="1200" i="0" u="none" strike="noStrike" cap="none" dirty="0">
                <a:solidFill>
                  <a:schemeClr val="tx2"/>
                </a:solidFill>
                <a:latin typeface="Wix Madefor Display App" panose="020B0503020203020203" pitchFamily="34" charset="0"/>
                <a:ea typeface="Wix Madefor Text"/>
                <a:cs typeface="Wix Madefor Display App" panose="020B0503020203020203" pitchFamily="34" charset="0"/>
                <a:sym typeface="Wix Madefor Text"/>
              </a:rPr>
              <a:t> </a:t>
            </a:r>
            <a:r>
              <a:rPr lang="en-US" sz="1200" dirty="0">
                <a:solidFill>
                  <a:schemeClr val="tx2"/>
                </a:solidFill>
                <a:latin typeface="Wix Madefor Display App" panose="020B0503020203020203" pitchFamily="34" charset="0"/>
                <a:ea typeface="Wix Madefor Text"/>
                <a:cs typeface="Wix Madefor Display App" panose="020B0503020203020203" pitchFamily="34" charset="0"/>
                <a:sym typeface="Wix Madefor Text"/>
              </a:rPr>
              <a:t>– </a:t>
            </a:r>
          </a:p>
          <a:p>
            <a:pPr>
              <a:buClr>
                <a:schemeClr val="lt1"/>
              </a:buClr>
              <a:buSzPts val="1600"/>
            </a:pPr>
            <a:r>
              <a:rPr lang="en-US" sz="1600" dirty="0">
                <a:solidFill>
                  <a:schemeClr val="tx2"/>
                </a:solidFill>
                <a:latin typeface="Wix Madefor Display App" panose="020B0503020203020203" pitchFamily="34" charset="0"/>
                <a:ea typeface="Wix Madefor Text"/>
                <a:cs typeface="Wix Madefor Display App" panose="020B0503020203020203" pitchFamily="34" charset="0"/>
                <a:sym typeface="Wix Madefor Text"/>
              </a:rPr>
              <a:t>Responsible for rendering a UI presentation of the model</a:t>
            </a:r>
          </a:p>
          <a:p>
            <a:pPr>
              <a:buClr>
                <a:schemeClr val="lt1"/>
              </a:buClr>
              <a:buSzPts val="1600"/>
            </a:pPr>
            <a:endParaRPr lang="en-US" sz="1200" i="0" u="none" strike="noStrike" cap="none" dirty="0">
              <a:solidFill>
                <a:schemeClr val="tx2"/>
              </a:solidFill>
              <a:latin typeface="Wix Madefor Display App" panose="020B0503020203020203" pitchFamily="34" charset="0"/>
              <a:ea typeface="Wix Madefor Text"/>
              <a:cs typeface="Wix Madefor Display App" panose="020B0503020203020203" pitchFamily="34" charset="0"/>
              <a:sym typeface="Wix Madefor Text"/>
            </a:endParaRPr>
          </a:p>
          <a:p>
            <a:pPr>
              <a:buClr>
                <a:schemeClr val="lt1"/>
              </a:buClr>
              <a:buSzPts val="1600"/>
            </a:pPr>
            <a:endParaRPr sz="1200" i="0" u="none" strike="noStrike" cap="none" dirty="0">
              <a:solidFill>
                <a:schemeClr val="tx2"/>
              </a:solidFill>
              <a:latin typeface="Wix Madefor Display App" panose="020B0503020203020203" pitchFamily="34" charset="0"/>
              <a:ea typeface="Wix Madefor Text"/>
              <a:cs typeface="Wix Madefor Display App" panose="020B0503020203020203" pitchFamily="34" charset="0"/>
              <a:sym typeface="Wix Madefor Text"/>
            </a:endParaRPr>
          </a:p>
          <a:p>
            <a:pPr>
              <a:buClr>
                <a:schemeClr val="lt1"/>
              </a:buClr>
              <a:buSzPts val="1600"/>
            </a:pPr>
            <a:r>
              <a:rPr lang="en-US" sz="2000" b="1" i="0" u="none" strike="noStrike" cap="none" dirty="0">
                <a:solidFill>
                  <a:schemeClr val="tx2"/>
                </a:solidFill>
                <a:latin typeface="Wix Madefor Display App" panose="020B0503020203020203" pitchFamily="34" charset="0"/>
                <a:ea typeface="Wix Madefor Text"/>
                <a:cs typeface="Wix Madefor Display App" panose="020B0503020203020203" pitchFamily="34" charset="0"/>
                <a:sym typeface="Wix Madefor Text"/>
              </a:rPr>
              <a:t>Controller</a:t>
            </a:r>
            <a:r>
              <a:rPr lang="en-US" sz="1200" i="0" u="none" strike="noStrike" cap="none" dirty="0">
                <a:solidFill>
                  <a:schemeClr val="tx2"/>
                </a:solidFill>
                <a:latin typeface="Wix Madefor Display App" panose="020B0503020203020203" pitchFamily="34" charset="0"/>
                <a:ea typeface="Wix Madefor Text"/>
                <a:cs typeface="Wix Madefor Display App" panose="020B0503020203020203" pitchFamily="34" charset="0"/>
                <a:sym typeface="Wix Madefor Text"/>
              </a:rPr>
              <a:t> </a:t>
            </a:r>
            <a:r>
              <a:rPr lang="en-US" sz="1200" dirty="0">
                <a:solidFill>
                  <a:schemeClr val="tx2"/>
                </a:solidFill>
                <a:latin typeface="Wix Madefor Display App" panose="020B0503020203020203" pitchFamily="34" charset="0"/>
                <a:ea typeface="Wix Madefor Text"/>
                <a:cs typeface="Wix Madefor Display App" panose="020B0503020203020203" pitchFamily="34" charset="0"/>
                <a:sym typeface="Wix Madefor Text"/>
              </a:rPr>
              <a:t>– </a:t>
            </a:r>
          </a:p>
          <a:p>
            <a:pPr>
              <a:buClr>
                <a:schemeClr val="lt1"/>
              </a:buClr>
              <a:buSzPts val="1600"/>
            </a:pPr>
            <a:r>
              <a:rPr lang="en-US" sz="1600" dirty="0">
                <a:solidFill>
                  <a:schemeClr val="tx2"/>
                </a:solidFill>
                <a:latin typeface="Wix Madefor Display App" panose="020B0503020203020203" pitchFamily="34" charset="0"/>
                <a:ea typeface="Wix Madefor Text"/>
                <a:cs typeface="Wix Madefor Display App" panose="020B0503020203020203" pitchFamily="34" charset="0"/>
                <a:sym typeface="Wix Madefor Text"/>
              </a:rPr>
              <a:t>Responsible for handling user input</a:t>
            </a:r>
            <a:endParaRPr sz="1200" i="0" u="none" strike="noStrike" cap="none" dirty="0">
              <a:solidFill>
                <a:schemeClr val="tx2"/>
              </a:solidFill>
              <a:latin typeface="Wix Madefor Display App" panose="020B0503020203020203" pitchFamily="34" charset="0"/>
              <a:ea typeface="Wix Madefor Text"/>
              <a:cs typeface="Wix Madefor Display App" panose="020B0503020203020203" pitchFamily="34" charset="0"/>
              <a:sym typeface="Wix Madefor Text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025389A-C7EE-3E4E-A21C-038DE0F2AC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01" t="2112" r="350" b="1096"/>
          <a:stretch/>
        </p:blipFill>
        <p:spPr>
          <a:xfrm>
            <a:off x="87923" y="1772700"/>
            <a:ext cx="5855677" cy="3230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168716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-light">
  <a:themeElements>
    <a:clrScheme name="Custom 347">
      <a:dk1>
        <a:srgbClr val="20303C"/>
      </a:dk1>
      <a:lt1>
        <a:srgbClr val="733CA6"/>
      </a:lt1>
      <a:dk2>
        <a:srgbClr val="FF514D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ustom 347">
    <a:dk1>
      <a:srgbClr val="20303C"/>
    </a:dk1>
    <a:lt1>
      <a:srgbClr val="733CA6"/>
    </a:lt1>
    <a:dk2>
      <a:srgbClr val="FF514D"/>
    </a:dk2>
    <a:lt2>
      <a:srgbClr val="FFFFFF"/>
    </a:lt2>
    <a:accent1>
      <a:srgbClr val="FFFFFF"/>
    </a:accent1>
    <a:accent2>
      <a:srgbClr val="FFFFFF"/>
    </a:accent2>
    <a:accent3>
      <a:srgbClr val="FFFFFF"/>
    </a:accent3>
    <a:accent4>
      <a:srgbClr val="FFFFFF"/>
    </a:accent4>
    <a:accent5>
      <a:srgbClr val="FFFFFF"/>
    </a:accent5>
    <a:accent6>
      <a:srgbClr val="FFFFFF"/>
    </a:accent6>
    <a:hlink>
      <a:srgbClr val="FFFFFF"/>
    </a:hlink>
    <a:folHlink>
      <a:srgbClr val="6611CC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4101</TotalTime>
  <Words>1555</Words>
  <Application>Microsoft Macintosh PowerPoint</Application>
  <PresentationFormat>On-screen Show (16:9)</PresentationFormat>
  <Paragraphs>291</Paragraphs>
  <Slides>39</Slides>
  <Notes>33</Notes>
  <HiddenSlides>5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39</vt:i4>
      </vt:variant>
    </vt:vector>
  </HeadingPairs>
  <TitlesOfParts>
    <vt:vector size="51" baseType="lpstr">
      <vt:lpstr>Arial</vt:lpstr>
      <vt:lpstr>Wingdings</vt:lpstr>
      <vt:lpstr>Wix Madefor Text App</vt:lpstr>
      <vt:lpstr>AkayaKanadaka</vt:lpstr>
      <vt:lpstr>Wix Madefor Display</vt:lpstr>
      <vt:lpstr>Wix Madefor Display App</vt:lpstr>
      <vt:lpstr>Tw Cen MT</vt:lpstr>
      <vt:lpstr>Menlo</vt:lpstr>
      <vt:lpstr>Wix Madefor Text</vt:lpstr>
      <vt:lpstr>Helvetica Neue</vt:lpstr>
      <vt:lpstr>Simple Light</vt:lpstr>
      <vt:lpstr>simple-light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Israel Zablianov</cp:lastModifiedBy>
  <cp:revision>3</cp:revision>
  <dcterms:modified xsi:type="dcterms:W3CDTF">2022-08-23T13:46:03Z</dcterms:modified>
</cp:coreProperties>
</file>